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1" r:id="rId2"/>
    <p:sldId id="289" r:id="rId3"/>
    <p:sldId id="292" r:id="rId4"/>
    <p:sldId id="425" r:id="rId5"/>
    <p:sldId id="492" r:id="rId6"/>
    <p:sldId id="493" r:id="rId7"/>
    <p:sldId id="494" r:id="rId8"/>
    <p:sldId id="495" r:id="rId9"/>
    <p:sldId id="845" r:id="rId10"/>
    <p:sldId id="846" r:id="rId11"/>
    <p:sldId id="847" r:id="rId12"/>
    <p:sldId id="848" r:id="rId13"/>
    <p:sldId id="749" r:id="rId14"/>
    <p:sldId id="849" r:id="rId15"/>
    <p:sldId id="850" r:id="rId16"/>
    <p:sldId id="345" r:id="rId17"/>
    <p:sldId id="368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49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CE0"/>
    <a:srgbClr val="559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3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059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85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21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90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7384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4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463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205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11719303" cy="6408549"/>
          </a:xfrm>
          <a:noFill/>
          <a:ln>
            <a:noFill/>
          </a:ln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463" indent="-271463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063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538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pPr/>
              <a:t>2021/9/26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482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72B36-652F-7340-A4C9-5FC485D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4054" y="1933179"/>
            <a:ext cx="6689770" cy="1319974"/>
          </a:xfrm>
        </p:spPr>
        <p:txBody>
          <a:bodyPr>
            <a:normAutofit/>
          </a:bodyPr>
          <a:lstStyle/>
          <a:p>
            <a:r>
              <a:rPr kumimoji="1" lang="en-US" altLang="en-US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 to Relational Model</a:t>
            </a:r>
            <a:endParaRPr kumimoji="1" lang="en-US" altLang="zh-CN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2</a:t>
            </a:r>
            <a:endParaRPr kumimoji="1" lang="zh-CN" altLang="en-US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3DF926-1F02-CD48-B954-DEF285DB6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叶文</a:t>
            </a:r>
            <a:endParaRPr kumimoji="1" lang="en-US" altLang="zh-CN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107B4D-D003-4629-A26F-46A60352BF2F}"/>
              </a:ext>
            </a:extLst>
          </p:cNvPr>
          <p:cNvSpPr txBox="1"/>
          <p:nvPr/>
        </p:nvSpPr>
        <p:spPr>
          <a:xfrm>
            <a:off x="5146040" y="4485583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1740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7823F-A905-4C9F-8F0B-9D246973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002060"/>
                </a:solidFill>
              </a:rPr>
              <a:t>Foreign key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BF236A-FB23-4C9D-AB94-5FAB53B71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5"/>
            <a:ext cx="11834414" cy="5737894"/>
          </a:xfrm>
        </p:spPr>
        <p:txBody>
          <a:bodyPr/>
          <a:lstStyle/>
          <a:p>
            <a:r>
              <a:rPr lang="en-US" altLang="zh-CN" dirty="0"/>
              <a:t>Describing relationship among relations, a </a:t>
            </a:r>
            <a:r>
              <a:rPr lang="en-US" altLang="zh-CN" i="1" dirty="0">
                <a:solidFill>
                  <a:srgbClr val="C00000"/>
                </a:solidFill>
              </a:rPr>
              <a:t>instructor</a:t>
            </a:r>
            <a:r>
              <a:rPr lang="en-US" altLang="zh-CN" dirty="0"/>
              <a:t> </a:t>
            </a:r>
            <a:r>
              <a:rPr lang="en-US" altLang="zh-CN" i="1" u="sng" dirty="0">
                <a:solidFill>
                  <a:srgbClr val="FF0000"/>
                </a:solidFill>
              </a:rPr>
              <a:t>belongs to</a:t>
            </a:r>
            <a:r>
              <a:rPr lang="en-US" altLang="zh-CN" dirty="0"/>
              <a:t> a </a:t>
            </a:r>
            <a:r>
              <a:rPr lang="en-US" altLang="zh-CN" i="1" dirty="0">
                <a:solidFill>
                  <a:srgbClr val="C00000"/>
                </a:solidFill>
              </a:rPr>
              <a:t>department</a:t>
            </a:r>
          </a:p>
          <a:p>
            <a:r>
              <a:rPr kumimoji="0" lang="en-US" altLang="zh-CN" b="1" i="1" dirty="0"/>
              <a:t>Def.</a:t>
            </a:r>
            <a:r>
              <a:rPr kumimoji="0" lang="en-US" altLang="zh-CN" dirty="0"/>
              <a:t> If  </a:t>
            </a:r>
            <a:r>
              <a:rPr kumimoji="0" lang="en-US" altLang="zh-CN" i="1" dirty="0"/>
              <a:t>X</a:t>
            </a:r>
            <a:r>
              <a:rPr kumimoji="0" lang="en-US" altLang="zh-CN" dirty="0"/>
              <a:t> is one or more attributes in relation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1</a:t>
            </a:r>
            <a:r>
              <a:rPr kumimoji="0" lang="en-US" altLang="zh-CN" dirty="0"/>
              <a:t>, and </a:t>
            </a:r>
            <a:r>
              <a:rPr kumimoji="0" lang="en-US" altLang="zh-CN" i="1" dirty="0"/>
              <a:t>X</a:t>
            </a:r>
            <a:r>
              <a:rPr kumimoji="0" lang="en-US" altLang="zh-CN" dirty="0"/>
              <a:t> is also the primary-key of another relation schema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2</a:t>
            </a:r>
          </a:p>
          <a:p>
            <a:pPr lvl="1"/>
            <a:r>
              <a:rPr lang="en-US" altLang="zh-CN" dirty="0"/>
              <a:t>taking </a:t>
            </a:r>
            <a:r>
              <a:rPr kumimoji="0" lang="en-US" altLang="zh-CN" dirty="0"/>
              <a:t>Fig.2.9 as case studies</a:t>
            </a:r>
          </a:p>
          <a:p>
            <a:pPr lvl="1"/>
            <a:r>
              <a:rPr kumimoji="0" lang="en-US" altLang="zh-CN" i="1" dirty="0"/>
              <a:t>X</a:t>
            </a:r>
            <a:r>
              <a:rPr kumimoji="0" lang="en-US" altLang="zh-CN" dirty="0"/>
              <a:t> is called a  </a:t>
            </a:r>
            <a:r>
              <a:rPr kumimoji="0" lang="en-US" altLang="zh-CN" i="1" dirty="0">
                <a:solidFill>
                  <a:schemeClr val="tx2"/>
                </a:solidFill>
              </a:rPr>
              <a:t>foreign key</a:t>
            </a:r>
            <a:r>
              <a:rPr kumimoji="0" lang="en-US" altLang="zh-CN" dirty="0">
                <a:solidFill>
                  <a:schemeClr val="accent2"/>
                </a:solidFill>
              </a:rPr>
              <a:t> </a:t>
            </a:r>
            <a:r>
              <a:rPr kumimoji="0" lang="en-US" altLang="zh-CN" dirty="0"/>
              <a:t>from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1 </a:t>
            </a:r>
            <a:r>
              <a:rPr kumimoji="0" lang="en-US" altLang="zh-CN" dirty="0"/>
              <a:t>referencing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2</a:t>
            </a:r>
          </a:p>
          <a:p>
            <a:pPr lvl="2"/>
            <a:r>
              <a:rPr kumimoji="0" lang="zh-CN" altLang="en-US" dirty="0"/>
              <a:t>由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1</a:t>
            </a:r>
            <a:r>
              <a:rPr kumimoji="0" lang="zh-CN" altLang="en-US" dirty="0"/>
              <a:t>参照/关联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2</a:t>
            </a:r>
            <a:r>
              <a:rPr kumimoji="0" lang="zh-CN" altLang="en-US" dirty="0"/>
              <a:t>的外键</a:t>
            </a:r>
            <a:endParaRPr kumimoji="0" lang="en-US" altLang="zh-CN" dirty="0"/>
          </a:p>
          <a:p>
            <a:pPr lvl="1"/>
            <a:r>
              <a:rPr kumimoji="0" lang="en-US" altLang="zh-CN" i="1" dirty="0"/>
              <a:t>r</a:t>
            </a:r>
            <a:r>
              <a:rPr lang="en-US" altLang="zh-CN" baseline="-25000" dirty="0"/>
              <a:t>1</a:t>
            </a:r>
            <a:r>
              <a:rPr kumimoji="0" lang="en-US" altLang="zh-CN" dirty="0"/>
              <a:t> is called the </a:t>
            </a:r>
            <a:r>
              <a:rPr kumimoji="0" lang="en-US" altLang="zh-CN" dirty="0">
                <a:solidFill>
                  <a:schemeClr val="folHlink"/>
                </a:solidFill>
              </a:rPr>
              <a:t>referencing relation</a:t>
            </a:r>
            <a:r>
              <a:rPr kumimoji="0" lang="en-US" altLang="zh-CN" dirty="0"/>
              <a:t> of  the foreign key dependency</a:t>
            </a:r>
          </a:p>
          <a:p>
            <a:pPr lvl="2"/>
            <a:r>
              <a:rPr kumimoji="0" lang="zh-CN" altLang="en-US" dirty="0"/>
              <a:t>外键的参照/</a:t>
            </a:r>
            <a:r>
              <a:rPr kumimoji="0" lang="zh-CN" altLang="en-US" i="1" dirty="0">
                <a:solidFill>
                  <a:schemeClr val="folHlink"/>
                </a:solidFill>
              </a:rPr>
              <a:t>关联关系</a:t>
            </a:r>
            <a:endParaRPr lang="en-US" altLang="zh-CN" dirty="0">
              <a:solidFill>
                <a:schemeClr val="folHlink"/>
              </a:solidFill>
            </a:endParaRPr>
          </a:p>
          <a:p>
            <a:pPr lvl="1"/>
            <a:r>
              <a:rPr kumimoji="0" lang="en-US" altLang="zh-CN" i="1" dirty="0"/>
              <a:t>r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 is called the </a:t>
            </a:r>
            <a:r>
              <a:rPr kumimoji="0" lang="en-US" altLang="zh-CN" dirty="0">
                <a:solidFill>
                  <a:schemeClr val="folHlink"/>
                </a:solidFill>
              </a:rPr>
              <a:t>referenced  relation</a:t>
            </a:r>
            <a:r>
              <a:rPr kumimoji="0" lang="en-US" altLang="zh-CN" dirty="0"/>
              <a:t> of  the foreign key </a:t>
            </a:r>
            <a:endParaRPr lang="en-US" altLang="zh-CN" dirty="0"/>
          </a:p>
          <a:p>
            <a:pPr lvl="2"/>
            <a:r>
              <a:rPr kumimoji="0" lang="zh-CN" altLang="en-US" dirty="0"/>
              <a:t>外键的</a:t>
            </a:r>
            <a:r>
              <a:rPr kumimoji="0" lang="zh-CN" altLang="en-US" i="1" dirty="0">
                <a:solidFill>
                  <a:schemeClr val="folHlink"/>
                </a:solidFill>
              </a:rPr>
              <a:t>被</a:t>
            </a:r>
            <a:r>
              <a:rPr kumimoji="0" lang="zh-CN" altLang="en-US" dirty="0"/>
              <a:t>参照/</a:t>
            </a:r>
            <a:r>
              <a:rPr kumimoji="0" lang="zh-CN" altLang="en-US" i="1" dirty="0">
                <a:solidFill>
                  <a:schemeClr val="folHlink"/>
                </a:solidFill>
              </a:rPr>
              <a:t>关联关系</a:t>
            </a:r>
            <a:endParaRPr lang="en-US" altLang="zh-CN" i="1" dirty="0">
              <a:solidFill>
                <a:schemeClr val="folHlink"/>
              </a:solidFill>
            </a:endParaRPr>
          </a:p>
          <a:p>
            <a:pPr lvl="1"/>
            <a:r>
              <a:rPr kumimoji="0" lang="en-US" altLang="zh-CN" dirty="0"/>
              <a:t>e.g. </a:t>
            </a:r>
            <a:r>
              <a:rPr kumimoji="0" lang="en-US" altLang="zh-CN" i="1" dirty="0"/>
              <a:t>X</a:t>
            </a:r>
            <a:r>
              <a:rPr kumimoji="0" lang="en-US" altLang="zh-CN" dirty="0"/>
              <a:t>=</a:t>
            </a:r>
            <a:r>
              <a:rPr kumimoji="0" lang="en-US" altLang="zh-CN" i="1" dirty="0" err="1"/>
              <a:t>dept_name</a:t>
            </a:r>
            <a:r>
              <a:rPr kumimoji="0" lang="en-US" altLang="zh-CN" dirty="0"/>
              <a:t> in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1 </a:t>
            </a:r>
            <a:r>
              <a:rPr kumimoji="0" lang="en-US" altLang="zh-CN" dirty="0"/>
              <a:t>=</a:t>
            </a:r>
            <a:r>
              <a:rPr kumimoji="0" lang="en-US" altLang="zh-CN" i="1" dirty="0"/>
              <a:t>instructor-schema</a:t>
            </a:r>
            <a:r>
              <a:rPr kumimoji="0" lang="en-US" altLang="zh-CN" dirty="0"/>
              <a:t> (Fig.2.9), </a:t>
            </a:r>
            <a:r>
              <a:rPr kumimoji="0" lang="en-US" altLang="zh-CN" i="1" dirty="0"/>
              <a:t> r</a:t>
            </a:r>
            <a:r>
              <a:rPr lang="en-US" altLang="zh-CN" baseline="-25000" dirty="0"/>
              <a:t>2 </a:t>
            </a:r>
            <a:r>
              <a:rPr kumimoji="0" lang="en-US" altLang="zh-CN" i="1" dirty="0"/>
              <a:t>=department-</a:t>
            </a:r>
            <a:r>
              <a:rPr kumimoji="0" lang="en-US" altLang="zh-CN" dirty="0"/>
              <a:t>schema, then</a:t>
            </a:r>
          </a:p>
          <a:p>
            <a:pPr marL="357188" lvl="1" indent="0">
              <a:buNone/>
            </a:pPr>
            <a:r>
              <a:rPr lang="en-US" altLang="en-US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</a:t>
            </a:r>
            <a:r>
              <a:rPr lang="en-US" altLang="en-US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dept_name</a:t>
            </a:r>
            <a:r>
              <a:rPr lang="en-US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in i</a:t>
            </a:r>
            <a:r>
              <a:rPr lang="en-US" altLang="en-US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nstructor</a:t>
            </a:r>
            <a:r>
              <a:rPr lang="en-US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is a foreign key from </a:t>
            </a:r>
            <a:r>
              <a:rPr lang="en-US" altLang="en-US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instructor</a:t>
            </a:r>
            <a:r>
              <a:rPr lang="en-US" altLang="en-US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referencing </a:t>
            </a:r>
            <a:r>
              <a:rPr lang="en-US" altLang="en-US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department</a:t>
            </a:r>
            <a:endParaRPr kumimoji="0" lang="en-US" altLang="zh-CN" dirty="0">
              <a:cs typeface="Times New Roman" pitchFamily="18" charset="0"/>
            </a:endParaRPr>
          </a:p>
          <a:p>
            <a:endParaRPr lang="zh-CN" altLang="en-US" i="1" dirty="0">
              <a:solidFill>
                <a:srgbClr val="C0000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284EA-274D-4ADF-8B9E-E2AFFFC5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92D4-AFE9-4F0D-AED9-BFB531B0D8C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DD5663-203E-4EE5-9154-023E3BBD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BC4F3B9-7016-435A-88D0-28C487DD3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086" y="2204139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97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C1E7F-0CC5-4679-862F-5DCEE5F6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2060"/>
                </a:solidFill>
              </a:rPr>
              <a:t>Foreign key/Referential Integrity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DBE693-1409-4D46-8A39-A6128DFE4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</a:rPr>
              <a:t>Referential Integrity </a:t>
            </a:r>
            <a:endParaRPr lang="en-US" altLang="zh-CN" dirty="0"/>
          </a:p>
          <a:p>
            <a:pPr lvl="1"/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values appearing in specified attributes (e.g. </a:t>
            </a:r>
            <a:r>
              <a:rPr lang="en-US" altLang="en-US" i="1" dirty="0" err="1">
                <a:ea typeface="MS PGothic" panose="020B0600070205080204" pitchFamily="34" charset="-128"/>
                <a:cs typeface="Times New Roman" panose="02020603050405020304" pitchFamily="18" charset="0"/>
              </a:rPr>
              <a:t>dept_name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) of any tuples in the </a:t>
            </a:r>
            <a:r>
              <a:rPr lang="en-US" altLang="en-US" dirty="0">
                <a:solidFill>
                  <a:srgbClr val="000099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referencing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 relation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1</a:t>
            </a:r>
            <a:r>
              <a:rPr lang="zh-CN" altLang="en-US" dirty="0"/>
              <a:t> </a:t>
            </a:r>
            <a:r>
              <a:rPr lang="en-US" altLang="en-US" dirty="0">
                <a:ea typeface="MS PGothic" panose="020B0600070205080204" pitchFamily="34" charset="-128"/>
              </a:rPr>
              <a:t>(e.g. </a:t>
            </a:r>
            <a:r>
              <a:rPr lang="en-US" altLang="en-US" i="1" dirty="0">
                <a:ea typeface="MS PGothic" panose="020B0600070205080204" pitchFamily="34" charset="-128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</a:rPr>
              <a:t>) must appear in specified attributes of at least one tuples in the </a:t>
            </a:r>
            <a:r>
              <a:rPr lang="en-US" altLang="en-US" dirty="0">
                <a:solidFill>
                  <a:srgbClr val="000099"/>
                </a:solidFill>
                <a:ea typeface="MS PGothic" panose="020B0600070205080204" pitchFamily="34" charset="-128"/>
              </a:rPr>
              <a:t>referenced</a:t>
            </a:r>
            <a:r>
              <a:rPr lang="en-US" altLang="en-US" dirty="0">
                <a:ea typeface="MS PGothic" panose="020B0600070205080204" pitchFamily="34" charset="-128"/>
              </a:rPr>
              <a:t> relation </a:t>
            </a:r>
            <a:r>
              <a:rPr kumimoji="0"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zh-CN" altLang="en-US" dirty="0"/>
              <a:t> </a:t>
            </a:r>
            <a:r>
              <a:rPr lang="en-US" altLang="en-US" dirty="0">
                <a:ea typeface="MS PGothic" panose="020B0600070205080204" pitchFamily="34" charset="-128"/>
              </a:rPr>
              <a:t>(e.g. </a:t>
            </a:r>
            <a:r>
              <a:rPr lang="en-US" altLang="en-US" i="1" dirty="0">
                <a:ea typeface="MS PGothic" panose="020B0600070205080204" pitchFamily="34" charset="-128"/>
              </a:rPr>
              <a:t>department</a:t>
            </a:r>
            <a:r>
              <a:rPr lang="en-US" altLang="en-US" dirty="0">
                <a:ea typeface="MS PGothic" panose="020B0600070205080204" pitchFamily="34" charset="-128"/>
              </a:rPr>
              <a:t>) </a:t>
            </a:r>
          </a:p>
          <a:p>
            <a:pPr lvl="2"/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dept_name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nstructor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a foreign key from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department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why?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the department that an instructor belongs to in the relation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zh-CN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（</a:t>
            </a:r>
            <a:r>
              <a:rPr lang="en-US" altLang="zh-CN" dirty="0">
                <a:ea typeface="MS PGothic" panose="020B0600070205080204" pitchFamily="34" charset="-128"/>
                <a:sym typeface="Symbol" panose="05050102010706020507" pitchFamily="18" charset="2"/>
              </a:rPr>
              <a:t>e.g. </a:t>
            </a:r>
            <a:r>
              <a:rPr lang="en-US" altLang="zh-CN" b="1" dirty="0" err="1">
                <a:ea typeface="MS PGothic" panose="020B0600070205080204" pitchFamily="34" charset="-128"/>
                <a:sym typeface="Symbol" panose="05050102010706020507" pitchFamily="18" charset="2"/>
              </a:rPr>
              <a:t>Com.Sci</a:t>
            </a:r>
            <a:r>
              <a:rPr lang="zh-CN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）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must be a department that has been defined in the relation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department</a:t>
            </a:r>
            <a:r>
              <a:rPr lang="zh-CN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zh-CN" dirty="0">
                <a:ea typeface="MS PGothic" panose="020B0600070205080204" pitchFamily="34" charset="-128"/>
                <a:sym typeface="Symbol" panose="05050102010706020507" pitchFamily="18" charset="2"/>
              </a:rPr>
              <a:t>corresponds to a tuple (i.e. </a:t>
            </a:r>
            <a:r>
              <a:rPr lang="en-US" altLang="zh-CN" b="1" dirty="0" err="1">
                <a:ea typeface="MS PGothic" panose="020B0600070205080204" pitchFamily="34" charset="-128"/>
                <a:sym typeface="Symbol" panose="05050102010706020507" pitchFamily="18" charset="2"/>
              </a:rPr>
              <a:t>Com.Sci</a:t>
            </a:r>
            <a:r>
              <a:rPr lang="en-US" altLang="zh-CN" dirty="0">
                <a:ea typeface="MS PGothic" panose="020B0600070205080204" pitchFamily="34" charset="-128"/>
                <a:sym typeface="Symbol" panose="05050102010706020507" pitchFamily="18" charset="2"/>
              </a:rPr>
              <a:t> ) in </a:t>
            </a:r>
            <a:r>
              <a:rPr lang="en-US" altLang="zh-CN" i="1" dirty="0">
                <a:ea typeface="MS PGothic" panose="020B0600070205080204" pitchFamily="34" charset="-128"/>
                <a:sym typeface="Symbol" panose="05050102010706020507" pitchFamily="18" charset="2"/>
              </a:rPr>
              <a:t>department</a:t>
            </a:r>
            <a:endParaRPr lang="en-US" altLang="en-US" i="1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BB51B-BD9A-4B0C-A75C-CD24921B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615F-8ED1-482B-9F40-59FCE51D3866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40CBA3-5283-47E7-9F66-99E585D9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74F71B9-8415-40E9-84EA-C2F05FF2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248" y="2564674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0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75F3-0D40-4C96-B57A-59F252F7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>
                <a:solidFill>
                  <a:srgbClr val="002060"/>
                </a:solidFill>
              </a:rPr>
              <a:t>Foreign key/Referential Integrity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E18D6-0C46-45F7-A501-78B54AF6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44" y="781965"/>
            <a:ext cx="5549867" cy="4990699"/>
          </a:xfrm>
        </p:spPr>
        <p:txBody>
          <a:bodyPr/>
          <a:lstStyle/>
          <a:p>
            <a:r>
              <a:rPr lang="zh-CN" altLang="en-US" dirty="0"/>
              <a:t>注意事项：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如果数据库表之间存在外键关系，导入数据时，先导入被参照关系</a:t>
            </a:r>
            <a:r>
              <a:rPr lang="en-US" altLang="zh-CN" i="1" dirty="0"/>
              <a:t>r</a:t>
            </a:r>
            <a:r>
              <a:rPr lang="en-US" altLang="zh-CN" baseline="-25000" dirty="0"/>
              <a:t>2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(e.g. </a:t>
            </a:r>
            <a:r>
              <a:rPr lang="en-US" altLang="en-US" i="1" dirty="0">
                <a:cs typeface="Times New Roman" panose="02020603050405020304" pitchFamily="18" charset="0"/>
              </a:rPr>
              <a:t>department</a:t>
            </a:r>
            <a:r>
              <a:rPr lang="en-US" altLang="en-US" dirty="0">
                <a:cs typeface="Times New Roman" panose="02020603050405020304" pitchFamily="18" charset="0"/>
              </a:rPr>
              <a:t>) </a:t>
            </a:r>
            <a:r>
              <a:rPr lang="zh-CN" altLang="en-US" dirty="0"/>
              <a:t>中的数据，再导入参照关系</a:t>
            </a:r>
            <a:r>
              <a:rPr lang="en-US" altLang="zh-CN" i="1" dirty="0"/>
              <a:t>r</a:t>
            </a:r>
            <a:r>
              <a:rPr lang="en-US" altLang="zh-CN" baseline="-25000" dirty="0"/>
              <a:t>1 </a:t>
            </a:r>
            <a:r>
              <a:rPr lang="en-US" altLang="en-US" dirty="0"/>
              <a:t>(e.g. 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  <a:r>
              <a:rPr lang="zh-CN" altLang="en-US" dirty="0"/>
              <a:t>中的数据</a:t>
            </a:r>
            <a:endParaRPr lang="en-US" altLang="en-US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e.g.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先定义各个</a:t>
            </a:r>
            <a:r>
              <a:rPr lang="en-US" altLang="zh-CN" dirty="0"/>
              <a:t>department</a:t>
            </a:r>
            <a:r>
              <a:rPr lang="zh-CN" altLang="en-US" dirty="0"/>
              <a:t>，再导入属于各个</a:t>
            </a:r>
            <a:r>
              <a:rPr lang="en-US" altLang="zh-CN" dirty="0"/>
              <a:t>department</a:t>
            </a:r>
            <a:r>
              <a:rPr lang="zh-CN" altLang="en-US" dirty="0"/>
              <a:t>的</a:t>
            </a:r>
            <a:r>
              <a:rPr lang="en-US" altLang="zh-CN" dirty="0"/>
              <a:t>instructor</a:t>
            </a:r>
            <a:r>
              <a:rPr lang="zh-CN" altLang="en-US" dirty="0"/>
              <a:t>的数据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2E245A-C91C-498F-9DB3-ABEA3E37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77B6-7F20-417C-B441-CC5D1CC60F5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45C0C-C89E-454A-BF2B-FE06278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1B60ED-24EF-4C0F-A9B2-929DB50DA68C}"/>
              </a:ext>
            </a:extLst>
          </p:cNvPr>
          <p:cNvGrpSpPr>
            <a:grpSpLocks/>
          </p:cNvGrpSpPr>
          <p:nvPr/>
        </p:nvGrpSpPr>
        <p:grpSpPr bwMode="auto">
          <a:xfrm>
            <a:off x="6443772" y="115888"/>
            <a:ext cx="4248150" cy="6742112"/>
            <a:chOff x="2050" y="547"/>
            <a:chExt cx="1783" cy="3467"/>
          </a:xfrm>
        </p:grpSpPr>
        <p:pic>
          <p:nvPicPr>
            <p:cNvPr id="7" name="Picture 3" descr="4">
              <a:extLst>
                <a:ext uri="{FF2B5EF4-FFF2-40B4-BE49-F238E27FC236}">
                  <a16:creationId xmlns:a16="http://schemas.microsoft.com/office/drawing/2014/main" id="{67C92321-FB1F-4569-8E44-A02BF5D746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" y="547"/>
              <a:ext cx="1783" cy="3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F5BE31BC-9816-4BFF-90DD-60B61C67E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9" y="3688"/>
              <a:ext cx="341" cy="1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</a:rPr>
                <a:t>Taylor</a:t>
              </a:r>
            </a:p>
          </p:txBody>
        </p:sp>
      </p:grpSp>
      <p:cxnSp>
        <p:nvCxnSpPr>
          <p:cNvPr id="9" name="直接连接符 10">
            <a:extLst>
              <a:ext uri="{FF2B5EF4-FFF2-40B4-BE49-F238E27FC236}">
                <a16:creationId xmlns:a16="http://schemas.microsoft.com/office/drawing/2014/main" id="{626EBB96-6241-4227-B28D-C2D6DFE9AB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72334" y="692150"/>
            <a:ext cx="446405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CD0F3456-A6EF-4B7A-9049-C514F94BD2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31109" y="5075238"/>
            <a:ext cx="360045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5">
            <a:extLst>
              <a:ext uri="{FF2B5EF4-FFF2-40B4-BE49-F238E27FC236}">
                <a16:creationId xmlns:a16="http://schemas.microsoft.com/office/drawing/2014/main" id="{892B61E7-10A9-4700-87F6-DD52E97BBBE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12197" y="692150"/>
            <a:ext cx="1368425" cy="4176713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4760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14ADAA-E2AA-4594-8140-C361AE8D10DB}"/>
              </a:ext>
            </a:extLst>
          </p:cNvPr>
          <p:cNvGrpSpPr/>
          <p:nvPr/>
        </p:nvGrpSpPr>
        <p:grpSpPr>
          <a:xfrm>
            <a:off x="3443369" y="1139081"/>
            <a:ext cx="8613214" cy="5188567"/>
            <a:chOff x="1298771" y="963605"/>
            <a:chExt cx="9118404" cy="5535620"/>
          </a:xfrm>
        </p:grpSpPr>
        <p:sp>
          <p:nvSpPr>
            <p:cNvPr id="20482" name="Text Box 5">
              <a:extLst>
                <a:ext uri="{FF2B5EF4-FFF2-40B4-BE49-F238E27FC236}">
                  <a16:creationId xmlns:a16="http://schemas.microsoft.com/office/drawing/2014/main" id="{3864EC46-5A94-4A58-816A-C4F27EE5B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3839" y="6042025"/>
              <a:ext cx="3305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Times New Roman" panose="02020603050405020304" pitchFamily="18" charset="0"/>
                </a:rPr>
                <a:t>Fig. 2.9 </a:t>
              </a:r>
              <a:r>
                <a:rPr kumimoji="0" lang="en-US" altLang="zh-CN" dirty="0">
                  <a:latin typeface="Times New Roman" panose="02020603050405020304" pitchFamily="18" charset="0"/>
                </a:rPr>
                <a:t>Schema Diagram</a:t>
              </a:r>
            </a:p>
          </p:txBody>
        </p:sp>
        <p:pic>
          <p:nvPicPr>
            <p:cNvPr id="20484" name="Picture 1">
              <a:extLst>
                <a:ext uri="{FF2B5EF4-FFF2-40B4-BE49-F238E27FC236}">
                  <a16:creationId xmlns:a16="http://schemas.microsoft.com/office/drawing/2014/main" id="{FA4F496B-FB0D-4BCF-871D-843EF06C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771" y="963605"/>
              <a:ext cx="9118404" cy="5535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5" name="任意多边形 1">
              <a:extLst>
                <a:ext uri="{FF2B5EF4-FFF2-40B4-BE49-F238E27FC236}">
                  <a16:creationId xmlns:a16="http://schemas.microsoft.com/office/drawing/2014/main" id="{EC7FDA94-DFA6-4751-960D-AEF96970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2232026"/>
              <a:ext cx="2641600" cy="3775075"/>
            </a:xfrm>
            <a:custGeom>
              <a:avLst/>
              <a:gdLst>
                <a:gd name="T0" fmla="*/ 2377018 w 2641908"/>
                <a:gd name="T1" fmla="*/ 3248659 h 3775493"/>
                <a:gd name="T2" fmla="*/ 2246571 w 2641908"/>
                <a:gd name="T3" fmla="*/ 3437092 h 3775493"/>
                <a:gd name="T4" fmla="*/ 2130615 w 2641908"/>
                <a:gd name="T5" fmla="*/ 3582043 h 3775493"/>
                <a:gd name="T6" fmla="*/ 2043655 w 2641908"/>
                <a:gd name="T7" fmla="*/ 3683511 h 3775493"/>
                <a:gd name="T8" fmla="*/ 1913210 w 2641908"/>
                <a:gd name="T9" fmla="*/ 3770478 h 3775493"/>
                <a:gd name="T10" fmla="*/ 1579850 w 2641908"/>
                <a:gd name="T11" fmla="*/ 3726994 h 3775493"/>
                <a:gd name="T12" fmla="*/ 1391428 w 2641908"/>
                <a:gd name="T13" fmla="*/ 3625528 h 3775493"/>
                <a:gd name="T14" fmla="*/ 1217496 w 2641908"/>
                <a:gd name="T15" fmla="*/ 3480578 h 3775493"/>
                <a:gd name="T16" fmla="*/ 1029075 w 2641908"/>
                <a:gd name="T17" fmla="*/ 3364617 h 3775493"/>
                <a:gd name="T18" fmla="*/ 840653 w 2641908"/>
                <a:gd name="T19" fmla="*/ 3234166 h 3775493"/>
                <a:gd name="T20" fmla="*/ 652231 w 2641908"/>
                <a:gd name="T21" fmla="*/ 3089217 h 3775493"/>
                <a:gd name="T22" fmla="*/ 362354 w 2641908"/>
                <a:gd name="T23" fmla="*/ 2987749 h 3775493"/>
                <a:gd name="T24" fmla="*/ 289878 w 2641908"/>
                <a:gd name="T25" fmla="*/ 2915274 h 3775493"/>
                <a:gd name="T26" fmla="*/ 144939 w 2641908"/>
                <a:gd name="T27" fmla="*/ 2639870 h 3775493"/>
                <a:gd name="T28" fmla="*/ 86966 w 2641908"/>
                <a:gd name="T29" fmla="*/ 2422446 h 3775493"/>
                <a:gd name="T30" fmla="*/ 28993 w 2641908"/>
                <a:gd name="T31" fmla="*/ 2002086 h 3775493"/>
                <a:gd name="T32" fmla="*/ 14491 w 2641908"/>
                <a:gd name="T33" fmla="*/ 1059916 h 3775493"/>
                <a:gd name="T34" fmla="*/ 57974 w 2641908"/>
                <a:gd name="T35" fmla="*/ 16269 h 3775493"/>
                <a:gd name="T36" fmla="*/ 492797 w 2641908"/>
                <a:gd name="T37" fmla="*/ 30771 h 3775493"/>
                <a:gd name="T38" fmla="*/ 811660 w 2641908"/>
                <a:gd name="T39" fmla="*/ 59752 h 3775493"/>
                <a:gd name="T40" fmla="*/ 985592 w 2641908"/>
                <a:gd name="T41" fmla="*/ 161220 h 3775493"/>
                <a:gd name="T42" fmla="*/ 1101543 w 2641908"/>
                <a:gd name="T43" fmla="*/ 204703 h 3775493"/>
                <a:gd name="T44" fmla="*/ 1246487 w 2641908"/>
                <a:gd name="T45" fmla="*/ 291680 h 3775493"/>
                <a:gd name="T46" fmla="*/ 1695796 w 2641908"/>
                <a:gd name="T47" fmla="*/ 320661 h 3775493"/>
                <a:gd name="T48" fmla="*/ 1782762 w 2641908"/>
                <a:gd name="T49" fmla="*/ 364156 h 3775493"/>
                <a:gd name="T50" fmla="*/ 1855233 w 2641908"/>
                <a:gd name="T51" fmla="*/ 596072 h 3775493"/>
                <a:gd name="T52" fmla="*/ 1971183 w 2641908"/>
                <a:gd name="T53" fmla="*/ 900464 h 3775493"/>
                <a:gd name="T54" fmla="*/ 2014666 w 2641908"/>
                <a:gd name="T55" fmla="*/ 1132390 h 3775493"/>
                <a:gd name="T56" fmla="*/ 2072639 w 2641908"/>
                <a:gd name="T57" fmla="*/ 1465777 h 3775493"/>
                <a:gd name="T58" fmla="*/ 2116122 w 2641908"/>
                <a:gd name="T59" fmla="*/ 1625219 h 3775493"/>
                <a:gd name="T60" fmla="*/ 2145115 w 2641908"/>
                <a:gd name="T61" fmla="*/ 1813652 h 3775493"/>
                <a:gd name="T62" fmla="*/ 2232077 w 2641908"/>
                <a:gd name="T63" fmla="*/ 2016585 h 3775493"/>
                <a:gd name="T64" fmla="*/ 2362519 w 2641908"/>
                <a:gd name="T65" fmla="*/ 2277497 h 3775493"/>
                <a:gd name="T66" fmla="*/ 2434992 w 2641908"/>
                <a:gd name="T67" fmla="*/ 2378956 h 3775493"/>
                <a:gd name="T68" fmla="*/ 2463980 w 2641908"/>
                <a:gd name="T69" fmla="*/ 2494921 h 3775493"/>
                <a:gd name="T70" fmla="*/ 2565440 w 2641908"/>
                <a:gd name="T71" fmla="*/ 2639870 h 3775493"/>
                <a:gd name="T72" fmla="*/ 2637904 w 2641908"/>
                <a:gd name="T73" fmla="*/ 2784818 h 3775493"/>
                <a:gd name="T74" fmla="*/ 2594423 w 2641908"/>
                <a:gd name="T75" fmla="*/ 3103708 h 3775493"/>
                <a:gd name="T76" fmla="*/ 2478475 w 2641908"/>
                <a:gd name="T77" fmla="*/ 3219666 h 3775493"/>
                <a:gd name="T78" fmla="*/ 2348027 w 2641908"/>
                <a:gd name="T79" fmla="*/ 3292141 h 3775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641908" h="3775493">
                  <a:moveTo>
                    <a:pt x="2394858" y="3180407"/>
                  </a:moveTo>
                  <a:cubicBezTo>
                    <a:pt x="2390020" y="3204598"/>
                    <a:pt x="2392583" y="3231560"/>
                    <a:pt x="2380343" y="3252979"/>
                  </a:cubicBezTo>
                  <a:cubicBezTo>
                    <a:pt x="2352975" y="3300873"/>
                    <a:pt x="2310142" y="3338253"/>
                    <a:pt x="2278743" y="3383607"/>
                  </a:cubicBezTo>
                  <a:cubicBezTo>
                    <a:pt x="2266427" y="3401396"/>
                    <a:pt x="2262697" y="3424355"/>
                    <a:pt x="2249715" y="3441664"/>
                  </a:cubicBezTo>
                  <a:cubicBezTo>
                    <a:pt x="2233294" y="3463559"/>
                    <a:pt x="2208755" y="3478350"/>
                    <a:pt x="2191658" y="3499721"/>
                  </a:cubicBezTo>
                  <a:cubicBezTo>
                    <a:pt x="2169863" y="3526964"/>
                    <a:pt x="2158270" y="3562137"/>
                    <a:pt x="2133600" y="3586807"/>
                  </a:cubicBezTo>
                  <a:cubicBezTo>
                    <a:pt x="2114248" y="3606159"/>
                    <a:pt x="2093354" y="3624084"/>
                    <a:pt x="2075543" y="3644864"/>
                  </a:cubicBezTo>
                  <a:cubicBezTo>
                    <a:pt x="2064191" y="3658108"/>
                    <a:pt x="2059643" y="3676920"/>
                    <a:pt x="2046515" y="3688407"/>
                  </a:cubicBezTo>
                  <a:cubicBezTo>
                    <a:pt x="2020259" y="3711381"/>
                    <a:pt x="1988458" y="3727112"/>
                    <a:pt x="1959429" y="3746464"/>
                  </a:cubicBezTo>
                  <a:lnTo>
                    <a:pt x="1915886" y="3775493"/>
                  </a:lnTo>
                  <a:lnTo>
                    <a:pt x="1654629" y="3746464"/>
                  </a:lnTo>
                  <a:cubicBezTo>
                    <a:pt x="1630167" y="3743273"/>
                    <a:pt x="1605461" y="3739751"/>
                    <a:pt x="1582058" y="3731950"/>
                  </a:cubicBezTo>
                  <a:cubicBezTo>
                    <a:pt x="1527154" y="3713649"/>
                    <a:pt x="1486603" y="3672468"/>
                    <a:pt x="1436915" y="3644864"/>
                  </a:cubicBezTo>
                  <a:cubicBezTo>
                    <a:pt x="1423541" y="3637434"/>
                    <a:pt x="1407886" y="3635188"/>
                    <a:pt x="1393372" y="3630350"/>
                  </a:cubicBezTo>
                  <a:cubicBezTo>
                    <a:pt x="1364343" y="3610998"/>
                    <a:pt x="1325638" y="3601322"/>
                    <a:pt x="1306286" y="3572293"/>
                  </a:cubicBezTo>
                  <a:cubicBezTo>
                    <a:pt x="1272493" y="3521603"/>
                    <a:pt x="1279212" y="3521214"/>
                    <a:pt x="1219200" y="3485207"/>
                  </a:cubicBezTo>
                  <a:cubicBezTo>
                    <a:pt x="1191370" y="3468509"/>
                    <a:pt x="1160486" y="3457425"/>
                    <a:pt x="1132115" y="3441664"/>
                  </a:cubicBezTo>
                  <a:cubicBezTo>
                    <a:pt x="1076834" y="3410952"/>
                    <a:pt x="1090893" y="3406830"/>
                    <a:pt x="1030515" y="3369093"/>
                  </a:cubicBezTo>
                  <a:cubicBezTo>
                    <a:pt x="915620" y="3297283"/>
                    <a:pt x="1031793" y="3395890"/>
                    <a:pt x="885372" y="3282007"/>
                  </a:cubicBezTo>
                  <a:cubicBezTo>
                    <a:pt x="869169" y="3269405"/>
                    <a:pt x="858032" y="3251066"/>
                    <a:pt x="841829" y="3238464"/>
                  </a:cubicBezTo>
                  <a:cubicBezTo>
                    <a:pt x="814290" y="3217045"/>
                    <a:pt x="779413" y="3205077"/>
                    <a:pt x="754743" y="3180407"/>
                  </a:cubicBezTo>
                  <a:cubicBezTo>
                    <a:pt x="725969" y="3151633"/>
                    <a:pt x="692931" y="3111005"/>
                    <a:pt x="653143" y="3093321"/>
                  </a:cubicBezTo>
                  <a:cubicBezTo>
                    <a:pt x="625182" y="3080894"/>
                    <a:pt x="593426" y="3077977"/>
                    <a:pt x="566058" y="3064293"/>
                  </a:cubicBezTo>
                  <a:cubicBezTo>
                    <a:pt x="423621" y="2993075"/>
                    <a:pt x="492628" y="3013351"/>
                    <a:pt x="362858" y="2991721"/>
                  </a:cubicBezTo>
                  <a:cubicBezTo>
                    <a:pt x="348344" y="2982045"/>
                    <a:pt x="331650" y="2975028"/>
                    <a:pt x="319315" y="2962693"/>
                  </a:cubicBezTo>
                  <a:cubicBezTo>
                    <a:pt x="306980" y="2950358"/>
                    <a:pt x="299428" y="2934006"/>
                    <a:pt x="290286" y="2919150"/>
                  </a:cubicBezTo>
                  <a:cubicBezTo>
                    <a:pt x="260716" y="2871098"/>
                    <a:pt x="221042" y="2827533"/>
                    <a:pt x="203200" y="2774007"/>
                  </a:cubicBezTo>
                  <a:cubicBezTo>
                    <a:pt x="178423" y="2699675"/>
                    <a:pt x="195528" y="2744148"/>
                    <a:pt x="145143" y="2643379"/>
                  </a:cubicBezTo>
                  <a:cubicBezTo>
                    <a:pt x="107439" y="2454854"/>
                    <a:pt x="158886" y="2689190"/>
                    <a:pt x="101600" y="2498236"/>
                  </a:cubicBezTo>
                  <a:cubicBezTo>
                    <a:pt x="94511" y="2474607"/>
                    <a:pt x="92437" y="2449746"/>
                    <a:pt x="87086" y="2425664"/>
                  </a:cubicBezTo>
                  <a:cubicBezTo>
                    <a:pt x="76871" y="2379696"/>
                    <a:pt x="63768" y="2342619"/>
                    <a:pt x="58058" y="2295036"/>
                  </a:cubicBezTo>
                  <a:cubicBezTo>
                    <a:pt x="46472" y="2198484"/>
                    <a:pt x="35497" y="2101779"/>
                    <a:pt x="29029" y="2004750"/>
                  </a:cubicBezTo>
                  <a:cubicBezTo>
                    <a:pt x="8071" y="1690368"/>
                    <a:pt x="18147" y="1859678"/>
                    <a:pt x="0" y="1496750"/>
                  </a:cubicBezTo>
                  <a:cubicBezTo>
                    <a:pt x="4838" y="1351607"/>
                    <a:pt x="11099" y="1206504"/>
                    <a:pt x="14515" y="1061321"/>
                  </a:cubicBezTo>
                  <a:cubicBezTo>
                    <a:pt x="34222" y="223768"/>
                    <a:pt x="-35880" y="522677"/>
                    <a:pt x="43543" y="204979"/>
                  </a:cubicBezTo>
                  <a:cubicBezTo>
                    <a:pt x="48381" y="142084"/>
                    <a:pt x="33209" y="74274"/>
                    <a:pt x="58058" y="16293"/>
                  </a:cubicBezTo>
                  <a:cubicBezTo>
                    <a:pt x="67776" y="-6382"/>
                    <a:pt x="105973" y="957"/>
                    <a:pt x="130629" y="1779"/>
                  </a:cubicBezTo>
                  <a:cubicBezTo>
                    <a:pt x="251900" y="5821"/>
                    <a:pt x="372566" y="20731"/>
                    <a:pt x="493486" y="30807"/>
                  </a:cubicBezTo>
                  <a:lnTo>
                    <a:pt x="653143" y="45321"/>
                  </a:lnTo>
                  <a:lnTo>
                    <a:pt x="812800" y="59836"/>
                  </a:lnTo>
                  <a:cubicBezTo>
                    <a:pt x="912616" y="126380"/>
                    <a:pt x="866788" y="106861"/>
                    <a:pt x="943429" y="132407"/>
                  </a:cubicBezTo>
                  <a:cubicBezTo>
                    <a:pt x="957943" y="142083"/>
                    <a:pt x="971370" y="153635"/>
                    <a:pt x="986972" y="161436"/>
                  </a:cubicBezTo>
                  <a:cubicBezTo>
                    <a:pt x="1010275" y="173088"/>
                    <a:pt x="1035148" y="181316"/>
                    <a:pt x="1059543" y="190464"/>
                  </a:cubicBezTo>
                  <a:cubicBezTo>
                    <a:pt x="1073868" y="195836"/>
                    <a:pt x="1089402" y="198137"/>
                    <a:pt x="1103086" y="204979"/>
                  </a:cubicBezTo>
                  <a:cubicBezTo>
                    <a:pt x="1148030" y="227451"/>
                    <a:pt x="1158643" y="251240"/>
                    <a:pt x="1204686" y="277550"/>
                  </a:cubicBezTo>
                  <a:cubicBezTo>
                    <a:pt x="1217970" y="285141"/>
                    <a:pt x="1232975" y="290891"/>
                    <a:pt x="1248229" y="292064"/>
                  </a:cubicBezTo>
                  <a:cubicBezTo>
                    <a:pt x="1359282" y="300607"/>
                    <a:pt x="1470782" y="301741"/>
                    <a:pt x="1582058" y="306579"/>
                  </a:cubicBezTo>
                  <a:cubicBezTo>
                    <a:pt x="1620763" y="311417"/>
                    <a:pt x="1660541" y="310830"/>
                    <a:pt x="1698172" y="321093"/>
                  </a:cubicBezTo>
                  <a:cubicBezTo>
                    <a:pt x="1715001" y="325683"/>
                    <a:pt x="1726113" y="342320"/>
                    <a:pt x="1741715" y="350121"/>
                  </a:cubicBezTo>
                  <a:cubicBezTo>
                    <a:pt x="1755399" y="356963"/>
                    <a:pt x="1770744" y="359798"/>
                    <a:pt x="1785258" y="364636"/>
                  </a:cubicBezTo>
                  <a:cubicBezTo>
                    <a:pt x="1820038" y="503757"/>
                    <a:pt x="1774148" y="331308"/>
                    <a:pt x="1828800" y="495264"/>
                  </a:cubicBezTo>
                  <a:cubicBezTo>
                    <a:pt x="1839938" y="528678"/>
                    <a:pt x="1846691" y="563450"/>
                    <a:pt x="1857829" y="596864"/>
                  </a:cubicBezTo>
                  <a:cubicBezTo>
                    <a:pt x="1878370" y="658485"/>
                    <a:pt x="1900794" y="697309"/>
                    <a:pt x="1930400" y="756521"/>
                  </a:cubicBezTo>
                  <a:cubicBezTo>
                    <a:pt x="1967601" y="979718"/>
                    <a:pt x="1917690" y="732906"/>
                    <a:pt x="1973943" y="901664"/>
                  </a:cubicBezTo>
                  <a:cubicBezTo>
                    <a:pt x="1985979" y="937773"/>
                    <a:pt x="1997711" y="1046898"/>
                    <a:pt x="2002972" y="1075836"/>
                  </a:cubicBezTo>
                  <a:cubicBezTo>
                    <a:pt x="2006540" y="1095462"/>
                    <a:pt x="2013000" y="1114456"/>
                    <a:pt x="2017486" y="1133893"/>
                  </a:cubicBezTo>
                  <a:cubicBezTo>
                    <a:pt x="2027516" y="1177356"/>
                    <a:pt x="2036839" y="1220978"/>
                    <a:pt x="2046515" y="1264521"/>
                  </a:cubicBezTo>
                  <a:cubicBezTo>
                    <a:pt x="2051684" y="1311045"/>
                    <a:pt x="2059233" y="1413354"/>
                    <a:pt x="2075543" y="1467721"/>
                  </a:cubicBezTo>
                  <a:cubicBezTo>
                    <a:pt x="2083030" y="1492676"/>
                    <a:pt x="2094896" y="1516102"/>
                    <a:pt x="2104572" y="1540293"/>
                  </a:cubicBezTo>
                  <a:cubicBezTo>
                    <a:pt x="2109410" y="1569322"/>
                    <a:pt x="2115436" y="1598177"/>
                    <a:pt x="2119086" y="1627379"/>
                  </a:cubicBezTo>
                  <a:cubicBezTo>
                    <a:pt x="2125117" y="1675626"/>
                    <a:pt x="2126207" y="1724464"/>
                    <a:pt x="2133600" y="1772521"/>
                  </a:cubicBezTo>
                  <a:cubicBezTo>
                    <a:pt x="2135926" y="1787643"/>
                    <a:pt x="2143912" y="1801353"/>
                    <a:pt x="2148115" y="1816064"/>
                  </a:cubicBezTo>
                  <a:cubicBezTo>
                    <a:pt x="2158637" y="1852889"/>
                    <a:pt x="2162229" y="1882865"/>
                    <a:pt x="2177143" y="1917664"/>
                  </a:cubicBezTo>
                  <a:cubicBezTo>
                    <a:pt x="2223342" y="2025462"/>
                    <a:pt x="2186617" y="1930195"/>
                    <a:pt x="2235200" y="2019264"/>
                  </a:cubicBezTo>
                  <a:cubicBezTo>
                    <a:pt x="2255922" y="2057254"/>
                    <a:pt x="2273905" y="2096674"/>
                    <a:pt x="2293258" y="2135379"/>
                  </a:cubicBezTo>
                  <a:lnTo>
                    <a:pt x="2365829" y="2280521"/>
                  </a:lnTo>
                  <a:cubicBezTo>
                    <a:pt x="2375505" y="2299874"/>
                    <a:pt x="2379558" y="2323279"/>
                    <a:pt x="2394858" y="2338579"/>
                  </a:cubicBezTo>
                  <a:lnTo>
                    <a:pt x="2438400" y="2382121"/>
                  </a:lnTo>
                  <a:cubicBezTo>
                    <a:pt x="2443238" y="2396635"/>
                    <a:pt x="2449204" y="2410821"/>
                    <a:pt x="2452915" y="2425664"/>
                  </a:cubicBezTo>
                  <a:cubicBezTo>
                    <a:pt x="2458898" y="2449597"/>
                    <a:pt x="2456396" y="2476171"/>
                    <a:pt x="2467429" y="2498236"/>
                  </a:cubicBezTo>
                  <a:cubicBezTo>
                    <a:pt x="2481283" y="2525944"/>
                    <a:pt x="2507721" y="2545428"/>
                    <a:pt x="2525486" y="2570807"/>
                  </a:cubicBezTo>
                  <a:cubicBezTo>
                    <a:pt x="2541664" y="2593918"/>
                    <a:pt x="2553380" y="2619906"/>
                    <a:pt x="2569029" y="2643379"/>
                  </a:cubicBezTo>
                  <a:cubicBezTo>
                    <a:pt x="2582447" y="2663507"/>
                    <a:pt x="2598058" y="2682084"/>
                    <a:pt x="2612572" y="2701436"/>
                  </a:cubicBezTo>
                  <a:cubicBezTo>
                    <a:pt x="2622248" y="2730464"/>
                    <a:pt x="2644803" y="2758091"/>
                    <a:pt x="2641600" y="2788521"/>
                  </a:cubicBezTo>
                  <a:cubicBezTo>
                    <a:pt x="2631924" y="2880445"/>
                    <a:pt x="2625060" y="2972709"/>
                    <a:pt x="2612572" y="3064293"/>
                  </a:cubicBezTo>
                  <a:cubicBezTo>
                    <a:pt x="2610505" y="3079452"/>
                    <a:pt x="2606545" y="3095106"/>
                    <a:pt x="2598058" y="3107836"/>
                  </a:cubicBezTo>
                  <a:cubicBezTo>
                    <a:pt x="2586672" y="3124915"/>
                    <a:pt x="2567656" y="3135610"/>
                    <a:pt x="2554515" y="3151379"/>
                  </a:cubicBezTo>
                  <a:cubicBezTo>
                    <a:pt x="2494039" y="3223949"/>
                    <a:pt x="2561771" y="3170731"/>
                    <a:pt x="2481943" y="3223950"/>
                  </a:cubicBezTo>
                  <a:cubicBezTo>
                    <a:pt x="2461452" y="3254687"/>
                    <a:pt x="2449216" y="3285137"/>
                    <a:pt x="2409372" y="3296521"/>
                  </a:cubicBezTo>
                  <a:cubicBezTo>
                    <a:pt x="2390764" y="3301837"/>
                    <a:pt x="2370667" y="3296521"/>
                    <a:pt x="2351315" y="3296521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486" name="TextBox 1">
              <a:extLst>
                <a:ext uri="{FF2B5EF4-FFF2-40B4-BE49-F238E27FC236}">
                  <a16:creationId xmlns:a16="http://schemas.microsoft.com/office/drawing/2014/main" id="{3A5607D6-61ED-4B0D-9A1E-9BF9A8345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2588" y="4032250"/>
              <a:ext cx="368300" cy="400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zh-CN" altLang="en-US" sz="2000"/>
            </a:p>
          </p:txBody>
        </p:sp>
        <p:sp>
          <p:nvSpPr>
            <p:cNvPr id="20487" name="矩形 2">
              <a:extLst>
                <a:ext uri="{FF2B5EF4-FFF2-40B4-BE49-F238E27FC236}">
                  <a16:creationId xmlns:a16="http://schemas.microsoft.com/office/drawing/2014/main" id="{7ABD38F2-288F-41FB-92D0-2FEFD763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2" y="2214562"/>
              <a:ext cx="369887" cy="400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i="1">
                  <a:latin typeface="Times New Roman" panose="02020603050405020304" pitchFamily="18" charset="0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2</a:t>
              </a:r>
              <a:endParaRPr lang="zh-CN" altLang="en-US" sz="2000"/>
            </a:p>
          </p:txBody>
        </p:sp>
      </p:grpSp>
      <p:sp>
        <p:nvSpPr>
          <p:cNvPr id="20483" name="AutoShap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51D70F3-79FE-47C0-A90D-34D58CF2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417" y="5297488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A982166-90A7-49F8-8D07-A6E4F949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2.4 Schema Diagram for University Database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13C63402-1B9E-478A-9F95-4F57796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CCEC92D4-AFE9-4F0D-AED9-BFB531B0D8C7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DB75C76D-5E94-4A72-86CF-0EED3653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1529102-9B8A-4297-9F6E-EC7888121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93" y="820593"/>
            <a:ext cx="3299917" cy="579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5738" indent="-185738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663575" indent="-187325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9875" indent="-269875" eaLnBrk="1" hangingPunct="1">
              <a:spcBef>
                <a:spcPts val="560"/>
              </a:spcBef>
              <a:buClr>
                <a:srgbClr val="0B32D9"/>
              </a:buClr>
            </a:pPr>
            <a:r>
              <a:rPr kumimoji="0"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A database schema, along with primary key and foreign key dependency, can be depicted as the schema diagram</a:t>
            </a:r>
          </a:p>
          <a:p>
            <a:pPr marL="627063" lvl="1" indent="-269875" eaLnBrk="1" hangingPunct="1"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nodes: </a:t>
            </a:r>
            <a:r>
              <a:rPr kumimoji="0"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schema, attributes, primary key</a:t>
            </a:r>
          </a:p>
          <a:p>
            <a:pPr marL="627063" lvl="1" indent="-269875" eaLnBrk="1" hangingPunct="1"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tabLst>
                <a:tab pos="806450" algn="l"/>
              </a:tabLst>
            </a:pPr>
            <a:r>
              <a:rPr lang="en-US" altLang="zh-CN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arcs: </a:t>
            </a:r>
            <a:r>
              <a:rPr kumimoji="0" lang="en-US" altLang="zh-CN" dirty="0">
                <a:latin typeface="+mn-lt"/>
              </a:rPr>
              <a:t>foreign key dependency, from referencing relation </a:t>
            </a:r>
            <a:r>
              <a:rPr kumimoji="0" lang="en-US" altLang="zh-CN" i="1" dirty="0">
                <a:latin typeface="+mn-lt"/>
              </a:rPr>
              <a:t>r</a:t>
            </a:r>
            <a:r>
              <a:rPr lang="en-US" altLang="zh-CN" baseline="-25000" dirty="0">
                <a:latin typeface="+mn-lt"/>
              </a:rPr>
              <a:t>1</a:t>
            </a:r>
            <a:r>
              <a:rPr kumimoji="0" lang="en-US" altLang="zh-CN" dirty="0">
                <a:latin typeface="+mn-lt"/>
              </a:rPr>
              <a:t> to  referenced relation </a:t>
            </a:r>
            <a:r>
              <a:rPr kumimoji="0" lang="en-US" altLang="zh-CN" i="1" dirty="0">
                <a:latin typeface="+mn-lt"/>
              </a:rPr>
              <a:t>r</a:t>
            </a:r>
            <a:r>
              <a:rPr lang="en-US" altLang="zh-CN" baseline="-25000" dirty="0">
                <a:latin typeface="+mn-lt"/>
              </a:rPr>
              <a:t>2</a:t>
            </a:r>
            <a:endParaRPr lang="en-US" altLang="zh-CN" b="1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kumimoji="0"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0B97-0911-44B9-8B8E-1F0EC2D1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2.5 Relational Query Languages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811CD-B192-4A50-9628-9E8B4ECD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72A58-8F22-4773-B10D-DFCC0D30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9871E-AEA5-4217-A2B5-8033D7F7167A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6A3CD4-5771-44B2-84FA-46E93F05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07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3A42B-EA14-4792-B768-04450250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en-US" altLang="en-US" sz="2800" dirty="0"/>
              <a:t>Relational Algebra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111A05-931F-4829-8F22-E6974D2D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870027" cy="5813231"/>
          </a:xfrm>
        </p:spPr>
        <p:txBody>
          <a:bodyPr/>
          <a:lstStyle/>
          <a:p>
            <a:r>
              <a:rPr lang="en-US" altLang="en-US" dirty="0"/>
              <a:t>A  procedural language consisting  of a set of operations/operator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4D65E-0002-4BAD-A09D-BE1BCD97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E6CC65-F837-4998-B616-BB56C20E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13A6D1-2510-4F43-83E6-0342B7A7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723" y="902143"/>
            <a:ext cx="6861457" cy="509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2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317" y="886495"/>
            <a:ext cx="11758576" cy="5691620"/>
          </a:xfrm>
        </p:spPr>
        <p:txBody>
          <a:bodyPr>
            <a:noAutofit/>
          </a:bodyPr>
          <a:lstStyle/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EA259D-031F-4208-A7F2-A15AE516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858"/>
          <a:stretch/>
        </p:blipFill>
        <p:spPr>
          <a:xfrm>
            <a:off x="2095434" y="4657327"/>
            <a:ext cx="4932139" cy="1223136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7A6A556-A0F1-43B2-B369-F7F0B9E0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35C40B8D-2050-4B10-86C3-3AFC78A3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03" y="781964"/>
            <a:ext cx="11662197" cy="5741109"/>
          </a:xfrm>
        </p:spPr>
        <p:txBody>
          <a:bodyPr>
            <a:normAutofit/>
          </a:bodyPr>
          <a:lstStyle/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90,000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i="1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select predicate may  include comparisons between two attributes. </a:t>
            </a:r>
          </a:p>
          <a:p>
            <a:pPr lvl="1"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3EA2AC-8276-4910-9FB8-DAD64BD7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C7A6C-176D-4E9E-927C-C9FD511A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83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2" y="781965"/>
            <a:ext cx="11651567" cy="4876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,  …,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 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10DCA-9CCF-416D-8F81-17F66ECC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003F9A-2E28-4C77-8FD2-B54B357C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Example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801" y="1077914"/>
            <a:ext cx="9893904" cy="1567751"/>
          </a:xfrm>
        </p:spPr>
        <p:txBody>
          <a:bodyPr>
            <a:noAutofit/>
          </a:bodyPr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A827ED-B175-4A55-B05F-235A354E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823"/>
          <a:stretch/>
        </p:blipFill>
        <p:spPr>
          <a:xfrm>
            <a:off x="3857270" y="2778769"/>
            <a:ext cx="4216669" cy="3749887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3F726EC-FCED-47F1-ADB7-6BB3EF8B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657ED4D-3FCE-4A7E-B7C9-8A7B8983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Structure of Relational Databases</a:t>
            </a:r>
          </a:p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Database Schema</a:t>
            </a:r>
          </a:p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Keys</a:t>
            </a:r>
          </a:p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Schema Diagrams</a:t>
            </a:r>
          </a:p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Relational Query Languages</a:t>
            </a:r>
          </a:p>
          <a:p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The Relational Algebra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F015-452B-48EC-A252-9A7C58735969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标注: 弯曲线形(带强调线) 5">
            <a:extLst>
              <a:ext uri="{FF2B5EF4-FFF2-40B4-BE49-F238E27FC236}">
                <a16:creationId xmlns:a16="http://schemas.microsoft.com/office/drawing/2014/main" id="{D8EF590C-864F-42E3-AD8C-1BC34CC1D558}"/>
              </a:ext>
            </a:extLst>
          </p:cNvPr>
          <p:cNvSpPr/>
          <p:nvPr/>
        </p:nvSpPr>
        <p:spPr>
          <a:xfrm>
            <a:off x="7476916" y="773126"/>
            <a:ext cx="3504386" cy="29832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9253"/>
              <a:gd name="adj6" fmla="val -6672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Relational data model, syntax; 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标注: 弯曲线形(带强调线) 8">
            <a:extLst>
              <a:ext uri="{FF2B5EF4-FFF2-40B4-BE49-F238E27FC236}">
                <a16:creationId xmlns:a16="http://schemas.microsoft.com/office/drawing/2014/main" id="{E1AD429B-857E-46EC-BF9B-20078CB769E8}"/>
              </a:ext>
            </a:extLst>
          </p:cNvPr>
          <p:cNvSpPr/>
          <p:nvPr/>
        </p:nvSpPr>
        <p:spPr>
          <a:xfrm>
            <a:off x="5911079" y="1111296"/>
            <a:ext cx="3370769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8467"/>
              <a:gd name="adj6" fmla="val -826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relational table structure in  database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标注: 弯曲线形(带强调线) 9">
            <a:extLst>
              <a:ext uri="{FF2B5EF4-FFF2-40B4-BE49-F238E27FC236}">
                <a16:creationId xmlns:a16="http://schemas.microsoft.com/office/drawing/2014/main" id="{DB3A66EC-25EB-4FBB-A018-F7C48F166DC4}"/>
              </a:ext>
            </a:extLst>
          </p:cNvPr>
          <p:cNvSpPr/>
          <p:nvPr/>
        </p:nvSpPr>
        <p:spPr>
          <a:xfrm>
            <a:off x="9010771" y="1596308"/>
            <a:ext cx="3060227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637"/>
              <a:gd name="adj6" fmla="val -252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keys in relational model, semantic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标注: 弯曲线形(带强调线) 10">
            <a:extLst>
              <a:ext uri="{FF2B5EF4-FFF2-40B4-BE49-F238E27FC236}">
                <a16:creationId xmlns:a16="http://schemas.microsoft.com/office/drawing/2014/main" id="{16691AB3-A354-4BEE-9A09-64128F53BAEC}"/>
              </a:ext>
            </a:extLst>
          </p:cNvPr>
          <p:cNvSpPr/>
          <p:nvPr/>
        </p:nvSpPr>
        <p:spPr>
          <a:xfrm>
            <a:off x="5460170" y="2078353"/>
            <a:ext cx="5071511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332"/>
              <a:gd name="adj6" fmla="val -548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describe multiple tables and their relationships in database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标注: 弯曲线形(带强调线) 11">
            <a:extLst>
              <a:ext uri="{FF2B5EF4-FFF2-40B4-BE49-F238E27FC236}">
                <a16:creationId xmlns:a16="http://schemas.microsoft.com/office/drawing/2014/main" id="{E6A654CF-4975-4081-89BC-109536057724}"/>
              </a:ext>
            </a:extLst>
          </p:cNvPr>
          <p:cNvSpPr/>
          <p:nvPr/>
        </p:nvSpPr>
        <p:spPr>
          <a:xfrm>
            <a:off x="6864421" y="2841128"/>
            <a:ext cx="2472567" cy="61264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9082"/>
              <a:gd name="adj6" fmla="val -8219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 database access by relational algebra operators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28E9FED-2306-4E76-B621-94BFC384CAE3}"/>
              </a:ext>
            </a:extLst>
          </p:cNvPr>
          <p:cNvSpPr txBox="1">
            <a:spLocks noChangeArrowheads="1"/>
          </p:cNvSpPr>
          <p:nvPr/>
        </p:nvSpPr>
        <p:spPr>
          <a:xfrm>
            <a:off x="1349347" y="3895737"/>
            <a:ext cx="9798062" cy="26356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Relational </a:t>
            </a:r>
            <a:r>
              <a:rPr lang="en-US" altLang="zh-CN" sz="2000" b="1" i="1" dirty="0">
                <a:solidFill>
                  <a:srgbClr val="FF3300"/>
                </a:solidFill>
              </a:rPr>
              <a:t>data model</a:t>
            </a:r>
          </a:p>
          <a:p>
            <a:pPr lvl="1"/>
            <a:r>
              <a:rPr lang="en-US" altLang="zh-CN" sz="2000" dirty="0"/>
              <a:t>data structure (</a:t>
            </a:r>
            <a:r>
              <a:rPr lang="en-US" altLang="zh-CN" sz="2000" b="1" i="1" dirty="0">
                <a:solidFill>
                  <a:srgbClr val="FF3300"/>
                </a:solidFill>
              </a:rPr>
              <a:t>syntax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integrity constraints (</a:t>
            </a:r>
            <a:r>
              <a:rPr lang="en-US" altLang="zh-CN" sz="2000" b="1" i="1" dirty="0">
                <a:solidFill>
                  <a:srgbClr val="FF3300"/>
                </a:solidFill>
              </a:rPr>
              <a:t>semantic</a:t>
            </a:r>
            <a:r>
              <a:rPr lang="en-US" altLang="zh-CN" sz="2000" dirty="0"/>
              <a:t>) </a:t>
            </a:r>
          </a:p>
          <a:p>
            <a:pPr lvl="2"/>
            <a:r>
              <a:rPr lang="en-US" altLang="zh-CN" sz="2000" dirty="0"/>
              <a:t>constraints on schema attributes, e.g. value domain,  type, </a:t>
            </a:r>
            <a:r>
              <a:rPr lang="en-US" altLang="zh-CN" sz="2000" b="1" u="sng" dirty="0">
                <a:solidFill>
                  <a:srgbClr val="FF0000"/>
                </a:solidFill>
              </a:rPr>
              <a:t>key</a:t>
            </a:r>
          </a:p>
          <a:p>
            <a:pPr lvl="2"/>
            <a:r>
              <a:rPr lang="en-US" altLang="zh-CN" sz="2000" dirty="0"/>
              <a:t>constraints on dependencies among attributes of a schema, e.g. </a:t>
            </a:r>
            <a:r>
              <a:rPr lang="en-US" altLang="zh-CN" sz="2000" i="1" dirty="0"/>
              <a:t>age</a:t>
            </a:r>
            <a:r>
              <a:rPr lang="en-US" altLang="zh-CN" sz="2000" dirty="0"/>
              <a:t> vs </a:t>
            </a:r>
            <a:r>
              <a:rPr lang="en-US" altLang="zh-CN" sz="2000" i="1" dirty="0"/>
              <a:t>birth-date</a:t>
            </a:r>
          </a:p>
          <a:p>
            <a:pPr lvl="2"/>
            <a:r>
              <a:rPr lang="en-US" altLang="zh-CN" sz="2000" dirty="0"/>
              <a:t>constraints on dependencies among attributes of  different schemas, normal forms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b="1" i="1" dirty="0">
                <a:solidFill>
                  <a:srgbClr val="FF3300"/>
                </a:solidFill>
              </a:rPr>
              <a:t>operations</a:t>
            </a:r>
            <a:r>
              <a:rPr lang="en-US" altLang="zh-CN" sz="2000" dirty="0"/>
              <a:t> on the model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5FFCDB25-2023-449B-8715-F0C664D7C99D}"/>
              </a:ext>
            </a:extLst>
          </p:cNvPr>
          <p:cNvSpPr/>
          <p:nvPr/>
        </p:nvSpPr>
        <p:spPr>
          <a:xfrm>
            <a:off x="4498479" y="2816720"/>
            <a:ext cx="284889" cy="55599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736" y="781965"/>
            <a:ext cx="11726677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01FF2-8815-4507-8EBB-A71D8E2A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F5552F-BE28-4D3D-A1C9-CF9F1EB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88" y="781964"/>
            <a:ext cx="11737310" cy="528390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9FD22-387B-4AE8-BAD2-94881CA7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5B46F4-7B6A-404E-B934-6CF26533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24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25A146-DF78-4629-A7BE-AFD77542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2" b="6551"/>
          <a:stretch/>
        </p:blipFill>
        <p:spPr>
          <a:xfrm>
            <a:off x="3193591" y="727075"/>
            <a:ext cx="5459492" cy="5964948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D09943C-E57C-4A06-8B31-4251AFE5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7F75EF7-9E2F-4B34-9B1D-528F3194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1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03" y="781965"/>
            <a:ext cx="11716044" cy="4664519"/>
          </a:xfrm>
        </p:spPr>
        <p:txBody>
          <a:bodyPr>
            <a:noAutofit/>
          </a:bodyPr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3B9E24-94AD-4E03-9A31-D5B19D37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10DA4-FA69-4AC5-BE31-08F0AC22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420" y="819324"/>
            <a:ext cx="11688779" cy="1057323"/>
          </a:xfrm>
        </p:spPr>
        <p:txBody>
          <a:bodyPr>
            <a:normAutofit/>
          </a:bodyPr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514E8B-ADB7-4B47-B765-99E7784E8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878"/>
          <a:stretch/>
        </p:blipFill>
        <p:spPr>
          <a:xfrm>
            <a:off x="2462783" y="2006082"/>
            <a:ext cx="7416310" cy="4134599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F2C1E0B-C77C-40A9-8000-92A69C26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85FDBEA-1C6F-4907-AE17-278E17D0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3054" y="781965"/>
                <a:ext cx="11678146" cy="57038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lnSpc>
                    <a:spcPct val="110000"/>
                  </a:lnSpc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lnSpc>
                    <a:spcPct val="110000"/>
                  </a:lnSpc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lnSpc>
                    <a:spcPct val="110000"/>
                  </a:lnSpc>
                  <a:buNone/>
                </a:pPr>
                <a:r>
                  <a:rPr lang="en-US" altLang="ja-JP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ja-JP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lnSpc>
                    <a:spcPct val="110000"/>
                  </a:lnSpc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054" y="781965"/>
                <a:ext cx="11678146" cy="5703895"/>
              </a:xfrm>
              <a:blipFill>
                <a:blip r:embed="rId3"/>
                <a:stretch>
                  <a:fillRect l="-104" t="-534" b="-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BB8B8-61FC-4CE2-BF30-85175E4E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B15BD1-7C81-4412-9B61-DF93BBE7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053" y="781965"/>
            <a:ext cx="11721361" cy="5438082"/>
          </a:xfrm>
        </p:spPr>
        <p:txBody>
          <a:bodyPr>
            <a:normAutofit/>
          </a:bodyPr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column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deals with the same type of values as does the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2</a:t>
            </a:r>
            <a:r>
              <a:rPr lang="en-US" altLang="en-US" baseline="30000" dirty="0">
                <a:sym typeface="Symbol" panose="05050102010706020507" pitchFamily="18" charset="2"/>
              </a:rPr>
              <a:t>nd </a:t>
            </a:r>
            <a:r>
              <a:rPr lang="en-US" altLang="en-US" dirty="0">
                <a:sym typeface="Symbol" panose="05050102010706020507" pitchFamily="18" charset="2"/>
              </a:rPr>
              <a:t>column of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tabLst>
                <a:tab pos="2965450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tabLst>
                <a:tab pos="2965450" algn="ctr"/>
              </a:tabLst>
            </a:pPr>
            <a:endParaRPr lang="en-US" altLang="en-US" sz="1700" dirty="0"/>
          </a:p>
          <a:p>
            <a:pPr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5A04FB-B5D0-4544-B6A5-C30C4840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CB8AC5-B0AB-4301-A19E-3D5A43BE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470" y="781965"/>
            <a:ext cx="11859585" cy="197186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sz="2600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46BBCE-73BA-4F9A-A63C-4CE16E87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449" r="37780" b="13863"/>
          <a:stretch/>
        </p:blipFill>
        <p:spPr>
          <a:xfrm>
            <a:off x="7738118" y="1170007"/>
            <a:ext cx="1818732" cy="2874770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38A9934-3E7B-4635-8A46-16522F08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60CB291-DB48-4234-8E6A-E5B78478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88" y="790516"/>
            <a:ext cx="11699412" cy="4935117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D242B5-7E15-4908-A992-5D9C0D3A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817" r="40862" b="33302"/>
          <a:stretch/>
        </p:blipFill>
        <p:spPr>
          <a:xfrm>
            <a:off x="2020014" y="5186032"/>
            <a:ext cx="1373862" cy="824317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2504B92-4CEF-4EB7-8EAE-89216E4F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BCB2C21D-E8B0-48B5-B061-9AEFD028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11125"/>
            <a:ext cx="8077200" cy="609600"/>
          </a:xfrm>
        </p:spPr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838" y="843999"/>
            <a:ext cx="11795789" cy="4073560"/>
          </a:xfrm>
        </p:spPr>
        <p:txBody>
          <a:bodyPr>
            <a:normAutofit fontScale="92500"/>
          </a:bodyPr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4CEA55-B6FE-4CA5-8F34-E2CFAC34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709" r="41294" b="41353"/>
          <a:stretch/>
        </p:blipFill>
        <p:spPr>
          <a:xfrm>
            <a:off x="5043180" y="4764487"/>
            <a:ext cx="1201872" cy="983350"/>
          </a:xfrm>
          <a:prstGeom prst="rect">
            <a:avLst/>
          </a:prstGeom>
        </p:spPr>
      </p:pic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E3D3925-6B0B-4EFC-8E33-85C35CC6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8028FFE8-ED08-4824-9B3C-458BA30C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C839-4C38-4BCB-AA65-E601EC9A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</a:t>
            </a:r>
            <a:r>
              <a:rPr kumimoji="1" lang="en-US" altLang="en-US" dirty="0">
                <a:latin typeface="Arial" panose="020B0604020202020204" pitchFamily="34" charset="0"/>
                <a:ea typeface="MS PGothic" panose="020B0600070205080204" pitchFamily="34" charset="-128"/>
              </a:rPr>
              <a:t>Structure of Relational Databases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C195D-2BF6-4E36-A3E6-C69170D9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02D1-1F9F-4DC9-93BE-E40699AB5F5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1C537-7FDA-4BD0-B9D9-0DABC5A2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A49D5BB2-B696-4263-B67F-4D98AB94A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2366" y="133350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attributes</a:t>
            </a:r>
          </a:p>
          <a:p>
            <a:pPr algn="ctr"/>
            <a:r>
              <a:rPr lang="en-US" altLang="en-US" sz="1800"/>
              <a:t>(or columns)</a:t>
            </a:r>
            <a:endParaRPr lang="en-US" alt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E474D9D3-5264-4CAB-9056-B9B829EA69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0302" y="1565275"/>
            <a:ext cx="3927475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0427E34E-F6FD-4FC3-9590-77E2213010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0316" y="1546225"/>
            <a:ext cx="2557461" cy="369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F6D63B97-5000-481B-A4E7-95ED367ACE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1578" y="1565275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B901DEF-16F8-425D-9AEF-6C08C707D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978" y="2522538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tuples</a:t>
            </a:r>
          </a:p>
          <a:p>
            <a:pPr algn="ctr"/>
            <a:r>
              <a:rPr lang="en-US" altLang="en-US" sz="1800"/>
              <a:t>(or rows)</a:t>
            </a:r>
            <a:endParaRPr lang="en-US" alt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A8F40935-CC08-4184-BF0A-0CB4446524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33916" y="2487613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4154786F-53FF-4DED-AC6C-6F5CE7B49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1216" y="2706688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FE9B21E9-F0DF-463C-A8A4-51B6492575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10103" y="2717800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3DF94BE1-70C3-44DE-BA86-01DDAF620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1216" y="2727325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pic>
        <p:nvPicPr>
          <p:cNvPr id="18" name="Graphic 2">
            <a:extLst>
              <a:ext uri="{FF2B5EF4-FFF2-40B4-BE49-F238E27FC236}">
                <a16:creationId xmlns:a16="http://schemas.microsoft.com/office/drawing/2014/main" id="{88C61ADA-8894-4D5A-835E-DF053078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197"/>
          <a:stretch/>
        </p:blipFill>
        <p:spPr>
          <a:xfrm>
            <a:off x="3872172" y="1756896"/>
            <a:ext cx="5154612" cy="4428000"/>
          </a:xfrm>
          <a:prstGeom prst="rect">
            <a:avLst/>
          </a:prstGeom>
        </p:spPr>
      </p:pic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D308AE41-B4EF-4641-A54F-774FD008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54" y="773113"/>
            <a:ext cx="7839887" cy="109123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 relational database consists of a collection of </a:t>
            </a:r>
            <a:r>
              <a:rPr lang="en-US" altLang="en-US" sz="2400" dirty="0">
                <a:highlight>
                  <a:srgbClr val="FFFF00"/>
                </a:highlight>
              </a:rPr>
              <a:t>tables</a:t>
            </a:r>
          </a:p>
          <a:p>
            <a:r>
              <a:rPr lang="en-US" altLang="en-US" sz="2400" dirty="0"/>
              <a:t>Example of a </a:t>
            </a:r>
            <a:r>
              <a:rPr lang="en-US" altLang="en-US" sz="2400" i="1" dirty="0">
                <a:solidFill>
                  <a:srgbClr val="FF0000"/>
                </a:solidFill>
              </a:rPr>
              <a:t>Instructor</a:t>
            </a:r>
            <a:r>
              <a:rPr lang="en-US" altLang="en-US" sz="2400" dirty="0"/>
              <a:t>  relation</a:t>
            </a:r>
            <a:endParaRPr lang="zh-CN" altLang="en-US" sz="2400" dirty="0"/>
          </a:p>
          <a:p>
            <a:endParaRPr kumimoji="1" lang="en-US" altLang="en-US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933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4316" y="781965"/>
            <a:ext cx="11705413" cy="5682630"/>
          </a:xfrm>
        </p:spPr>
        <p:txBody>
          <a:bodyPr>
            <a:normAutofit/>
          </a:bodyPr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8E916-A7EA-4E7A-84FC-0DD71C14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7CD22D-84EB-4D56-951A-E258A71B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8370" y="781965"/>
            <a:ext cx="11801104" cy="3960156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3690BC-F45A-4D4E-9492-F74C7D11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917AF1-D450-4E71-A8EB-BD32CFAE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420" y="781965"/>
            <a:ext cx="11779840" cy="5177584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A5AB50-B332-414F-84F8-928D6435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655B34-4376-4C9F-A231-1CA973C4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9001" y="781965"/>
                <a:ext cx="11662199" cy="4885188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9001" y="781965"/>
                <a:ext cx="11662199" cy="4885188"/>
              </a:xfrm>
              <a:blipFill>
                <a:blip r:embed="rId3"/>
                <a:stretch>
                  <a:fillRect l="-105" t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AA39D3-583D-49D1-8CAE-6DA30298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3811AF54-B780-446F-9F13-F41727FA451B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FFD2D7-2647-4EEA-8A18-325A7BFB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F2D22-87CB-426C-B8DA-C766209DB4B9}"/>
              </a:ext>
            </a:extLst>
          </p:cNvPr>
          <p:cNvSpPr txBox="1"/>
          <p:nvPr/>
        </p:nvSpPr>
        <p:spPr>
          <a:xfrm>
            <a:off x="1594102" y="5614370"/>
            <a:ext cx="813163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查询结果相同，执行效率</a:t>
            </a:r>
            <a:r>
              <a:rPr lang="en-US" altLang="zh-CN" sz="2400" dirty="0"/>
              <a:t>/</a:t>
            </a:r>
            <a:r>
              <a:rPr lang="zh-CN" altLang="en-US" sz="2400" dirty="0"/>
              <a:t>成本不同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查询优化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33C76-D6A5-449B-84B3-445F1294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Relational Model Definition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C8ECC-A800-4AD4-9B7F-B4FCCD40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A0B01-E6A4-4162-8455-DA87A6C98FE3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443CAB-06BC-4EBF-8C5C-2686D937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A2F728-EF78-4D19-A73C-EE1EA957C355}"/>
              </a:ext>
            </a:extLst>
          </p:cNvPr>
          <p:cNvSpPr txBox="1">
            <a:spLocks noChangeArrowheads="1"/>
          </p:cNvSpPr>
          <p:nvPr/>
        </p:nvSpPr>
        <p:spPr>
          <a:xfrm>
            <a:off x="203169" y="833794"/>
            <a:ext cx="11743766" cy="5556555"/>
          </a:xfrm>
          <a:prstGeom prst="rect">
            <a:avLst/>
          </a:prstGeom>
        </p:spPr>
        <p:txBody>
          <a:bodyPr vert="horz" lIns="90488" tIns="44450" rIns="90488" bIns="44450" rtlCol="0">
            <a:norm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Modeling </a:t>
            </a:r>
            <a:r>
              <a:rPr lang="en-US" altLang="zh-CN" dirty="0">
                <a:solidFill>
                  <a:srgbClr val="C00000"/>
                </a:solidFill>
              </a:rPr>
              <a:t>elements</a:t>
            </a:r>
            <a:r>
              <a:rPr lang="en-US" altLang="zh-CN" dirty="0"/>
              <a:t> in model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are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attributes</a:t>
            </a:r>
          </a:p>
          <a:p>
            <a:r>
              <a:rPr lang="en-US" altLang="zh-CN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Domain</a:t>
            </a:r>
            <a:r>
              <a:rPr lang="en-US" altLang="zh-CN" dirty="0">
                <a:latin typeface="Times New Roman" panose="02020603050405020304" pitchFamily="18" charset="0"/>
              </a:rPr>
              <a:t> of the relation’s attributes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D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 …. </a:t>
            </a:r>
            <a:r>
              <a:rPr lang="en-US" altLang="zh-CN" i="1" dirty="0" err="1">
                <a:latin typeface="Times New Roman" panose="02020603050405020304" pitchFamily="18" charset="0"/>
              </a:rPr>
              <a:t>D</a:t>
            </a:r>
            <a:r>
              <a:rPr lang="en-US" altLang="zh-CN" i="1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</a:rPr>
              <a:t>the set of allowed values for each attribute</a:t>
            </a:r>
          </a:p>
          <a:p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is a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schema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     instructor 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ID,  name,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relation </a:t>
            </a:r>
            <a:r>
              <a:rPr lang="en-US" altLang="en-US" dirty="0">
                <a:solidFill>
                  <a:srgbClr val="C00000"/>
                </a:solidFill>
              </a:rPr>
              <a:t>instance </a:t>
            </a:r>
            <a:r>
              <a:rPr lang="en-US" altLang="en-US" i="1" dirty="0">
                <a:solidFill>
                  <a:srgbClr val="C00000"/>
                </a:solidFill>
              </a:rPr>
              <a:t>r</a:t>
            </a:r>
            <a:r>
              <a:rPr lang="en-US" altLang="en-US" dirty="0"/>
              <a:t> defined over schema </a:t>
            </a:r>
            <a:r>
              <a:rPr lang="en-US" altLang="en-US" i="1" dirty="0">
                <a:solidFill>
                  <a:srgbClr val="C00000"/>
                </a:solidFill>
              </a:rPr>
              <a:t>R</a:t>
            </a:r>
            <a:r>
              <a:rPr lang="en-US" altLang="en-US" dirty="0"/>
              <a:t> is denoted  by </a:t>
            </a:r>
            <a:r>
              <a:rPr lang="en-US" altLang="en-US" i="1" dirty="0">
                <a:solidFill>
                  <a:srgbClr val="C00000"/>
                </a:solidFill>
              </a:rPr>
              <a:t>r 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i="1" dirty="0">
                <a:solidFill>
                  <a:srgbClr val="C00000"/>
                </a:solidFill>
              </a:rPr>
              <a:t>R</a:t>
            </a:r>
            <a:r>
              <a:rPr lang="en-US" altLang="en-US" dirty="0">
                <a:solidFill>
                  <a:srgbClr val="C00000"/>
                </a:solidFill>
              </a:rPr>
              <a:t>)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The current values a relation are specified by a </a:t>
            </a:r>
            <a:r>
              <a:rPr lang="en-US" altLang="en-US" dirty="0">
                <a:solidFill>
                  <a:srgbClr val="C00000"/>
                </a:solidFill>
              </a:rPr>
              <a:t>table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An element </a:t>
            </a:r>
            <a:r>
              <a:rPr lang="en-US" altLang="en-US" b="1" i="1" dirty="0">
                <a:solidFill>
                  <a:srgbClr val="000099"/>
                </a:solidFill>
              </a:rPr>
              <a:t>t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of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relation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b="1" i="1" dirty="0">
                <a:solidFill>
                  <a:srgbClr val="000099"/>
                </a:solidFill>
              </a:rPr>
              <a:t>r</a:t>
            </a:r>
            <a:r>
              <a:rPr lang="en-US" altLang="en-US" dirty="0"/>
              <a:t> is called a  </a:t>
            </a:r>
            <a:r>
              <a:rPr lang="en-US" altLang="en-US" i="1" dirty="0">
                <a:solidFill>
                  <a:srgbClr val="C00000"/>
                </a:solidFill>
              </a:rPr>
              <a:t>tuple</a:t>
            </a:r>
            <a:r>
              <a:rPr lang="en-US" altLang="en-US" dirty="0"/>
              <a:t> and is represented by a </a:t>
            </a:r>
            <a:r>
              <a:rPr lang="en-US" altLang="en-US" i="1" dirty="0"/>
              <a:t>row </a:t>
            </a:r>
            <a:r>
              <a:rPr lang="en-US" altLang="en-US" dirty="0"/>
              <a:t>in a table</a:t>
            </a:r>
          </a:p>
          <a:p>
            <a:pPr>
              <a:lnSpc>
                <a:spcPct val="120000"/>
              </a:lnSpc>
            </a:pPr>
            <a:endParaRPr lang="en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91194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3A47C-4E60-4353-91FB-CD5956F3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0E964-898A-4045-815B-D4C703CC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set of allowed values for each attribute is called the </a:t>
            </a:r>
            <a:r>
              <a:rPr lang="en-US" altLang="en-US" sz="2400" b="1" dirty="0">
                <a:solidFill>
                  <a:srgbClr val="002060"/>
                </a:solidFill>
              </a:rPr>
              <a:t>domain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/>
              <a:t>of the attribute</a:t>
            </a:r>
          </a:p>
          <a:p>
            <a:r>
              <a:rPr lang="en-US" altLang="en-US" sz="2400" dirty="0"/>
              <a:t>Attribute values are (normally) required to be </a:t>
            </a:r>
            <a:r>
              <a:rPr lang="en-US" altLang="en-US" sz="2400" b="1" dirty="0">
                <a:solidFill>
                  <a:srgbClr val="002060"/>
                </a:solidFill>
              </a:rPr>
              <a:t>atomic</a:t>
            </a:r>
            <a:r>
              <a:rPr lang="en-US" altLang="en-US" sz="2400" dirty="0"/>
              <a:t>; that is, indivisible</a:t>
            </a:r>
          </a:p>
          <a:p>
            <a:r>
              <a:rPr lang="en-US" altLang="en-US" sz="2400" dirty="0"/>
              <a:t>The special value</a:t>
            </a:r>
            <a:r>
              <a:rPr lang="en-US" altLang="en-US" sz="2400" b="1" dirty="0">
                <a:solidFill>
                  <a:schemeClr val="tx2"/>
                </a:solidFill>
              </a:rPr>
              <a:t> </a:t>
            </a:r>
            <a:r>
              <a:rPr lang="en-US" altLang="en-US" sz="2400" b="1" i="1" dirty="0">
                <a:solidFill>
                  <a:srgbClr val="000000"/>
                </a:solidFill>
              </a:rPr>
              <a:t>null</a:t>
            </a:r>
            <a:r>
              <a:rPr lang="en-US" altLang="en-US" sz="2400" dirty="0"/>
              <a:t>  is a member of every domain. Indicated that the value is “unknown”</a:t>
            </a:r>
          </a:p>
          <a:p>
            <a:r>
              <a:rPr lang="en-US" altLang="en-US" sz="2400" dirty="0"/>
              <a:t>The null value causes complications in the definition of many operations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5E6133-976C-4160-836A-4A5BF570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E9D3-6632-4D59-AFB9-1ACD0BAB3871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313D9-0ED1-4C5B-B564-267E06DB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75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784DB-A1FB-47A4-B43E-3E998C56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3466F-5586-4B3B-8C61-5004C31D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6EBB-FE24-4AD1-8FA9-1759C6B04F50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5E98B8-94DA-4D27-B89F-70569D89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C9256D5-A79E-462C-9842-C1BBE208B603}"/>
              </a:ext>
            </a:extLst>
          </p:cNvPr>
          <p:cNvSpPr txBox="1">
            <a:spLocks noChangeArrowheads="1"/>
          </p:cNvSpPr>
          <p:nvPr/>
        </p:nvSpPr>
        <p:spPr>
          <a:xfrm>
            <a:off x="175598" y="854665"/>
            <a:ext cx="10810987" cy="1745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063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Order of tuples is irrelevant (tuples may be stored in an arbitrary order)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r>
              <a:rPr lang="en-US" altLang="en-US" dirty="0"/>
              <a:t>Attribute orders are also irrelevant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= 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0DD98D72-F4F8-4F4A-82AE-D6CFF040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6273125" y="2600500"/>
            <a:ext cx="4702738" cy="3713582"/>
          </a:xfrm>
          <a:prstGeom prst="rect">
            <a:avLst/>
          </a:prstGeom>
        </p:spPr>
      </p:pic>
      <p:sp>
        <p:nvSpPr>
          <p:cNvPr id="8" name="箭头: 上弧形 7">
            <a:extLst>
              <a:ext uri="{FF2B5EF4-FFF2-40B4-BE49-F238E27FC236}">
                <a16:creationId xmlns:a16="http://schemas.microsoft.com/office/drawing/2014/main" id="{D0FBF0D7-993C-44FB-B389-3DDC407B3052}"/>
              </a:ext>
            </a:extLst>
          </p:cNvPr>
          <p:cNvSpPr/>
          <p:nvPr/>
        </p:nvSpPr>
        <p:spPr>
          <a:xfrm>
            <a:off x="7067071" y="2298726"/>
            <a:ext cx="1548507" cy="38138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左弧形 8">
            <a:extLst>
              <a:ext uri="{FF2B5EF4-FFF2-40B4-BE49-F238E27FC236}">
                <a16:creationId xmlns:a16="http://schemas.microsoft.com/office/drawing/2014/main" id="{2745A6D4-C16F-4235-ACB5-B290140AA82E}"/>
              </a:ext>
            </a:extLst>
          </p:cNvPr>
          <p:cNvSpPr/>
          <p:nvPr/>
        </p:nvSpPr>
        <p:spPr>
          <a:xfrm>
            <a:off x="6336471" y="3734119"/>
            <a:ext cx="261913" cy="647891"/>
          </a:xfrm>
          <a:prstGeom prst="curvedRightArrow">
            <a:avLst>
              <a:gd name="adj1" fmla="val 25000"/>
              <a:gd name="adj2" fmla="val 50000"/>
              <a:gd name="adj3" fmla="val 320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654FA59-1DD9-43C2-8D6E-87A4ADBCA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1200" y="5911378"/>
            <a:ext cx="228600" cy="1524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4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11825-A2E7-484E-BD89-54F5EF4A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.2 Database Schema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7783D-B6F4-4D11-B4F3-AF59FA21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</a:t>
            </a:r>
            <a:r>
              <a:rPr lang="en-US" altLang="en-US" i="1" dirty="0" err="1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87842-F786-41EF-92DE-19829410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019C8-DE14-42C5-B3D6-84CDF5AD1A1C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72D2D6-AD37-4A2C-BD0E-574B4AC2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FF884C-6775-4D9F-98E8-D2A92CD69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2644527" y="2808190"/>
            <a:ext cx="4483051" cy="35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2F6DF-4CA8-456A-9D1F-0BFEBA8E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Keys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BCFA1C-6878-4DC2-8652-875E5BFE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kumimoji="0" lang="en-US" altLang="zh-CN" dirty="0"/>
              <a:t>Key :  </a:t>
            </a:r>
            <a:r>
              <a:rPr kumimoji="0" lang="zh-CN" altLang="en-US" dirty="0"/>
              <a:t>键，码</a:t>
            </a:r>
          </a:p>
          <a:p>
            <a:pPr eaLnBrk="1" hangingPunct="1">
              <a:defRPr/>
            </a:pPr>
            <a:r>
              <a:rPr kumimoji="0" lang="en-US" altLang="zh-CN" dirty="0"/>
              <a:t>A </a:t>
            </a:r>
            <a:r>
              <a:rPr kumimoji="0" lang="en-US" altLang="zh-CN" i="1" dirty="0" err="1">
                <a:solidFill>
                  <a:srgbClr val="FF0000"/>
                </a:solidFill>
              </a:rPr>
              <a:t>superkey</a:t>
            </a:r>
            <a:r>
              <a:rPr kumimoji="0" lang="en-US" altLang="zh-CN" b="1" dirty="0"/>
              <a:t> </a:t>
            </a:r>
            <a:r>
              <a:rPr kumimoji="0" lang="en-US" altLang="zh-CN" dirty="0"/>
              <a:t>is a set of one or more attributes that, taken collectively, can be used to identify uniquely a tuple in the relation </a:t>
            </a:r>
          </a:p>
          <a:p>
            <a:pPr eaLnBrk="1" hangingPunct="1">
              <a:defRPr/>
            </a:pPr>
            <a:r>
              <a:rPr kumimoji="0" lang="en-US" altLang="zh-CN" b="1" dirty="0"/>
              <a:t>Def.</a:t>
            </a:r>
            <a:r>
              <a:rPr kumimoji="0" lang="en-US" altLang="zh-CN" dirty="0"/>
              <a:t> Given relation schema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(</a:t>
            </a:r>
            <a:r>
              <a:rPr lang="en-US" altLang="zh-CN" i="1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, </a:t>
            </a:r>
            <a:r>
              <a:rPr lang="en-US" altLang="zh-CN" i="1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n</a:t>
            </a:r>
            <a:r>
              <a:rPr kumimoji="0" lang="en-US" altLang="zh-CN" dirty="0"/>
              <a:t>),  a subset </a:t>
            </a:r>
            <a:r>
              <a:rPr kumimoji="0" lang="en-US" altLang="zh-CN" i="1" dirty="0"/>
              <a:t>K</a:t>
            </a:r>
            <a:r>
              <a:rPr kumimoji="0" lang="en-US" altLang="zh-CN" dirty="0"/>
              <a:t> of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 is the </a:t>
            </a:r>
            <a:r>
              <a:rPr kumimoji="0" lang="en-US" altLang="zh-CN" i="1" dirty="0">
                <a:solidFill>
                  <a:srgbClr val="FF0000"/>
                </a:solidFill>
              </a:rPr>
              <a:t>super key</a:t>
            </a:r>
            <a:r>
              <a:rPr kumimoji="0" lang="en-US" altLang="zh-CN" dirty="0">
                <a:solidFill>
                  <a:srgbClr val="FF0000"/>
                </a:solidFill>
              </a:rPr>
              <a:t> </a:t>
            </a:r>
            <a:r>
              <a:rPr kumimoji="0" lang="en-US" altLang="zh-CN" dirty="0"/>
              <a:t>of 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 ,  if no two distinct tuples in relation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(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) have the same values on all attributes in </a:t>
            </a:r>
            <a:r>
              <a:rPr kumimoji="0" lang="en-US" altLang="zh-CN" i="1" dirty="0"/>
              <a:t>K</a:t>
            </a:r>
            <a:endParaRPr lang="en-US" altLang="zh-CN" b="1" i="1" dirty="0"/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kumimoji="0" lang="en-US" altLang="zh-CN" dirty="0"/>
              <a:t>that is, if 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1</a:t>
            </a:r>
            <a:r>
              <a:rPr kumimoji="0" lang="en-US" altLang="zh-CN" dirty="0"/>
              <a:t>and 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 are in </a:t>
            </a:r>
            <a:r>
              <a:rPr kumimoji="0" lang="en-US" altLang="zh-CN" i="1" dirty="0"/>
              <a:t>r</a:t>
            </a:r>
            <a:r>
              <a:rPr kumimoji="0" lang="en-US" altLang="zh-CN" dirty="0"/>
              <a:t> and  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1</a:t>
            </a:r>
            <a:r>
              <a:rPr kumimoji="0" lang="en-US" altLang="zh-CN" dirty="0">
                <a:cs typeface="Times New Roman" pitchFamily="18" charset="0"/>
              </a:rPr>
              <a:t>≠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,  then   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1</a:t>
            </a:r>
            <a:r>
              <a:rPr kumimoji="0" lang="en-US" altLang="zh-CN" dirty="0"/>
              <a:t>.</a:t>
            </a:r>
            <a:r>
              <a:rPr kumimoji="0" lang="en-US" altLang="zh-CN" i="1" dirty="0"/>
              <a:t>K</a:t>
            </a:r>
            <a:r>
              <a:rPr kumimoji="0" lang="en-US" altLang="zh-CN" dirty="0"/>
              <a:t>≠</a:t>
            </a:r>
            <a:r>
              <a:rPr kumimoji="0" lang="en-US" altLang="zh-CN" i="1" dirty="0"/>
              <a:t>t</a:t>
            </a:r>
            <a:r>
              <a:rPr lang="en-US" altLang="zh-CN" baseline="-25000" dirty="0"/>
              <a:t>2</a:t>
            </a:r>
            <a:r>
              <a:rPr kumimoji="0" lang="en-US" altLang="zh-CN" dirty="0"/>
              <a:t>.</a:t>
            </a:r>
            <a:r>
              <a:rPr kumimoji="0" lang="en-US" altLang="zh-CN" i="1" dirty="0"/>
              <a:t>K</a:t>
            </a:r>
            <a:endParaRPr kumimoji="0" lang="en-US" altLang="zh-CN" dirty="0"/>
          </a:p>
          <a:p>
            <a:pPr lvl="1" eaLnBrk="1" hangingPunct="1">
              <a:defRPr/>
            </a:pPr>
            <a:r>
              <a:rPr lang="en-US" altLang="zh-CN" dirty="0">
                <a:sym typeface="Symbol" pitchFamily="18" charset="2"/>
              </a:rPr>
              <a:t>the super key may contain redundant attributes </a:t>
            </a:r>
          </a:p>
          <a:p>
            <a:pPr marL="481013" lvl="1" indent="0" eaLnBrk="1" hangingPunct="1">
              <a:buFont typeface="Wingdings" pitchFamily="2" charset="2"/>
              <a:buNone/>
              <a:defRPr/>
            </a:pPr>
            <a:r>
              <a:rPr lang="en-US" altLang="zh-CN" dirty="0">
                <a:sym typeface="Symbol" pitchFamily="18" charset="2"/>
              </a:rPr>
              <a:t>   e.g. {</a:t>
            </a:r>
            <a:r>
              <a:rPr lang="en-US" altLang="zh-CN" i="1" dirty="0">
                <a:sym typeface="Symbol" pitchFamily="18" charset="2"/>
              </a:rPr>
              <a:t>ID</a:t>
            </a:r>
            <a:r>
              <a:rPr lang="en-US" altLang="zh-CN" dirty="0">
                <a:sym typeface="Symbol" pitchFamily="18" charset="2"/>
              </a:rPr>
              <a:t>} vs {</a:t>
            </a:r>
            <a:r>
              <a:rPr lang="en-US" altLang="zh-CN" i="1" dirty="0">
                <a:sym typeface="Symbol" pitchFamily="18" charset="2"/>
              </a:rPr>
              <a:t>ID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en-US" altLang="zh-CN" i="1" dirty="0">
                <a:sym typeface="Symbol" pitchFamily="18" charset="2"/>
              </a:rPr>
              <a:t>name, </a:t>
            </a:r>
            <a:r>
              <a:rPr lang="en-US" altLang="zh-CN" i="1" dirty="0" err="1">
                <a:sym typeface="Symbol" pitchFamily="18" charset="2"/>
              </a:rPr>
              <a:t>dept_name</a:t>
            </a:r>
            <a:r>
              <a:rPr lang="en-US" altLang="zh-CN" dirty="0">
                <a:sym typeface="Symbol" pitchFamily="18" charset="2"/>
              </a:rPr>
              <a:t>}</a:t>
            </a:r>
            <a:endParaRPr lang="en-US" altLang="zh-CN" b="1" dirty="0"/>
          </a:p>
          <a:p>
            <a:pPr eaLnBrk="1" hangingPunct="1">
              <a:defRPr/>
            </a:pPr>
            <a:endParaRPr lang="en-US" altLang="zh-CN" i="1" dirty="0"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altLang="zh-CN" i="1" dirty="0">
                <a:sym typeface="Symbol" pitchFamily="18" charset="2"/>
              </a:rPr>
              <a:t>K</a:t>
            </a:r>
            <a:r>
              <a:rPr lang="en-US" altLang="zh-CN" dirty="0">
                <a:sym typeface="Symbol" pitchFamily="18" charset="2"/>
              </a:rPr>
              <a:t> is a 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candidate key </a:t>
            </a:r>
            <a:r>
              <a:rPr lang="en-US" altLang="zh-CN" dirty="0">
                <a:sym typeface="Symbol" pitchFamily="18" charset="2"/>
              </a:rPr>
              <a:t>if </a:t>
            </a:r>
            <a:r>
              <a:rPr lang="en-US" altLang="zh-CN" i="1" dirty="0">
                <a:sym typeface="Symbol" pitchFamily="18" charset="2"/>
              </a:rPr>
              <a:t>K</a:t>
            </a:r>
            <a:r>
              <a:rPr lang="en-US" altLang="zh-CN" dirty="0">
                <a:sym typeface="Symbol" pitchFamily="18" charset="2"/>
              </a:rPr>
              <a:t> is </a:t>
            </a:r>
            <a:r>
              <a:rPr lang="en-US" altLang="zh-CN" i="1" dirty="0">
                <a:solidFill>
                  <a:schemeClr val="hlink"/>
                </a:solidFill>
                <a:sym typeface="Symbol" pitchFamily="18" charset="2"/>
              </a:rPr>
              <a:t>minimal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dirty="0"/>
              <a:t>super key 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en-US" altLang="zh-CN" dirty="0">
                <a:sym typeface="Symbol" pitchFamily="18" charset="2"/>
              </a:rPr>
              <a:t>e.g.{</a:t>
            </a:r>
            <a:r>
              <a:rPr lang="en-US" altLang="zh-CN" i="1" dirty="0">
                <a:sym typeface="Symbol" pitchFamily="18" charset="2"/>
              </a:rPr>
              <a:t>ID</a:t>
            </a:r>
            <a:r>
              <a:rPr lang="en-US" altLang="zh-CN" dirty="0">
                <a:sym typeface="Symbol" pitchFamily="18" charset="2"/>
              </a:rPr>
              <a:t>} is a candidate key for </a:t>
            </a:r>
            <a:r>
              <a:rPr lang="en-US" altLang="zh-CN" i="1" dirty="0">
                <a:sym typeface="Symbol" pitchFamily="18" charset="2"/>
              </a:rPr>
              <a:t>instructor</a:t>
            </a:r>
            <a:r>
              <a:rPr lang="en-US" altLang="zh-CN" dirty="0">
                <a:sym typeface="Symbol" pitchFamily="18" charset="2"/>
              </a:rPr>
              <a:t>, assuming no two instructors can possibly have the same identifiers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25261-F0E6-4499-B393-0AAD7406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7F77-8988-4763-8F7B-CA9BAB33FAD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9BCFF1-340B-4324-A3E2-E391512A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DE5DA6-B7BB-42AB-A16A-1025EFB5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294" y="3833695"/>
            <a:ext cx="228600" cy="1524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1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7F65B3F4-81DF-4275-8ED5-24BEB481B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0216" y="763243"/>
            <a:ext cx="11734010" cy="5031439"/>
          </a:xfrm>
        </p:spPr>
        <p:txBody>
          <a:bodyPr/>
          <a:lstStyle/>
          <a:p>
            <a:pPr eaLnBrk="1" hangingPunct="1"/>
            <a:r>
              <a:rPr kumimoji="0" lang="en-US" altLang="zh-CN" dirty="0"/>
              <a:t>A relation may have several candidate keys</a:t>
            </a:r>
            <a:endParaRPr lang="en-US" altLang="zh-CN" dirty="0"/>
          </a:p>
          <a:p>
            <a:pPr eaLnBrk="1" hangingPunct="1"/>
            <a:r>
              <a:rPr kumimoji="0" lang="en-US" altLang="zh-CN" i="1" dirty="0">
                <a:solidFill>
                  <a:srgbClr val="FF0000"/>
                </a:solidFill>
              </a:rPr>
              <a:t>Primary key</a:t>
            </a:r>
            <a:r>
              <a:rPr kumimoji="0" lang="en-US" altLang="zh-CN" dirty="0">
                <a:solidFill>
                  <a:srgbClr val="FF0000"/>
                </a:solidFill>
              </a:rPr>
              <a:t> </a:t>
            </a:r>
            <a:r>
              <a:rPr kumimoji="0" lang="en-US" altLang="zh-CN" dirty="0"/>
              <a:t>is a candidate key chosen by the database designer as principal means to identify tuples within a relation</a:t>
            </a:r>
          </a:p>
          <a:p>
            <a:pPr lvl="1"/>
            <a:r>
              <a:rPr lang="en-US" altLang="zh-CN" dirty="0"/>
              <a:t>E.g. </a:t>
            </a:r>
            <a:r>
              <a:rPr lang="en-US" altLang="zh-CN" i="1" dirty="0"/>
              <a:t>ID</a:t>
            </a:r>
            <a:r>
              <a:rPr lang="en-US" altLang="zh-CN" dirty="0"/>
              <a:t> in </a:t>
            </a:r>
            <a:r>
              <a:rPr lang="en-US" altLang="zh-CN" i="1" dirty="0"/>
              <a:t>instructor</a:t>
            </a:r>
            <a:endParaRPr kumimoji="0" lang="en-US" altLang="zh-CN" i="1" dirty="0"/>
          </a:p>
          <a:p>
            <a:pPr eaLnBrk="1" hangingPunct="1"/>
            <a:r>
              <a:rPr kumimoji="0" lang="en-US" altLang="zh-CN" b="1" dirty="0">
                <a:solidFill>
                  <a:srgbClr val="FF0000"/>
                </a:solidFill>
              </a:rPr>
              <a:t>Primary key integrity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CN" dirty="0"/>
              <a:t> for a tuple, its values on the primary key are not permitted to be </a:t>
            </a:r>
            <a:r>
              <a:rPr lang="en-US" altLang="zh-CN" i="1" dirty="0"/>
              <a:t>null</a:t>
            </a:r>
            <a:endParaRPr kumimoji="0" lang="en-US" altLang="zh-CN" b="1" i="1" dirty="0"/>
          </a:p>
          <a:p>
            <a:pPr eaLnBrk="1" hangingPunct="1"/>
            <a:endParaRPr kumimoji="0" lang="en-US" altLang="zh-CN" b="1" i="1" dirty="0"/>
          </a:p>
          <a:p>
            <a:pPr eaLnBrk="1" hangingPunct="1"/>
            <a:r>
              <a:rPr kumimoji="0" lang="en-US" altLang="zh-CN" b="1" i="1" dirty="0"/>
              <a:t>Def.</a:t>
            </a:r>
            <a:r>
              <a:rPr kumimoji="0" lang="en-US" altLang="zh-CN" dirty="0"/>
              <a:t> Primary attributes(</a:t>
            </a:r>
            <a:r>
              <a:rPr kumimoji="0" lang="zh-CN" altLang="en-US" b="1" dirty="0">
                <a:solidFill>
                  <a:schemeClr val="folHlink"/>
                </a:solidFill>
              </a:rPr>
              <a:t>主属性</a:t>
            </a:r>
            <a:r>
              <a:rPr kumimoji="0" lang="en-US" altLang="zh-CN" b="1" dirty="0">
                <a:solidFill>
                  <a:schemeClr val="folHlink"/>
                </a:solidFill>
              </a:rPr>
              <a:t>!</a:t>
            </a:r>
            <a:r>
              <a:rPr kumimoji="0" lang="en-US" altLang="zh-CN" dirty="0"/>
              <a:t>)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 taking the key as </a:t>
            </a:r>
            <a:r>
              <a:rPr kumimoji="0" lang="en-US" altLang="zh-CN" dirty="0"/>
              <a:t>a attribute</a:t>
            </a:r>
            <a:r>
              <a:rPr lang="en-US" altLang="zh-CN" dirty="0"/>
              <a:t> </a:t>
            </a:r>
            <a:r>
              <a:rPr kumimoji="0" lang="en-US" altLang="zh-CN" dirty="0"/>
              <a:t>set, </a:t>
            </a:r>
            <a:r>
              <a:rPr lang="en-US" altLang="zh-CN" dirty="0"/>
              <a:t> </a:t>
            </a:r>
            <a:r>
              <a:rPr kumimoji="0" lang="en-US" altLang="zh-CN" dirty="0"/>
              <a:t>the attributes in the </a:t>
            </a:r>
            <a:r>
              <a:rPr kumimoji="0" lang="en-US" altLang="zh-CN" i="1" dirty="0">
                <a:solidFill>
                  <a:schemeClr val="hlink"/>
                </a:solidFill>
              </a:rPr>
              <a:t>candidate </a:t>
            </a:r>
            <a:r>
              <a:rPr kumimoji="0" lang="en-US" altLang="zh-CN" i="1" dirty="0"/>
              <a:t>keys, </a:t>
            </a:r>
            <a:r>
              <a:rPr kumimoji="0" lang="en-US" altLang="zh-CN" dirty="0"/>
              <a:t>i.e</a:t>
            </a:r>
            <a:r>
              <a:rPr kumimoji="0" lang="en-US" altLang="zh-CN" i="1" dirty="0"/>
              <a:t>. </a:t>
            </a:r>
            <a:r>
              <a:rPr kumimoji="0" lang="en-US" altLang="zh-CN" dirty="0"/>
              <a:t>the element of the primary key is called the primary attributes </a:t>
            </a:r>
          </a:p>
          <a:p>
            <a:pPr lvl="1" eaLnBrk="1" hangingPunct="1"/>
            <a:r>
              <a:rPr kumimoji="0" lang="en-US" altLang="zh-CN" dirty="0"/>
              <a:t>non-primary attributes</a:t>
            </a:r>
            <a:r>
              <a:rPr kumimoji="0" lang="en-US" altLang="zh-CN" b="1" dirty="0"/>
              <a:t>(</a:t>
            </a:r>
            <a:r>
              <a:rPr kumimoji="0" lang="zh-CN" altLang="en-US" b="1" dirty="0">
                <a:solidFill>
                  <a:schemeClr val="folHlink"/>
                </a:solidFill>
              </a:rPr>
              <a:t>非主属性</a:t>
            </a:r>
            <a:r>
              <a:rPr kumimoji="0" lang="en-US" altLang="zh-CN" b="1" dirty="0"/>
              <a:t>）</a:t>
            </a:r>
            <a:r>
              <a:rPr kumimoji="0" lang="en-US" altLang="zh-CN" dirty="0"/>
              <a:t>  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C5B90288-21AB-46E9-BCC4-D3626778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0"/>
            <a:ext cx="7772400" cy="68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  <a:cs typeface="+mj-cs"/>
              </a:rPr>
              <a:t>Keys (cont.)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+mn-lt"/>
              <a:ea typeface="微软雅黑" panose="020B0503020204020204" pitchFamily="2" charset="-122"/>
              <a:cs typeface="+mj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035EB-5B33-4616-BE7D-887338A2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/>
          <a:p>
            <a:fld id="{2D967F77-8988-4763-8F7B-CA9BAB33FAD5}" type="datetime1">
              <a:rPr lang="zh-CN" altLang="en-US" smtClean="0"/>
              <a:t>2021/9/26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D90D58-81FC-44D4-97E4-0DF8FF11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9FF151F-D121-4DAD-9DE2-EEBCF9C63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107" y="5586925"/>
            <a:ext cx="10330107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构造关系表时，如果有多个候选键，最好选取数值型 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(int, float) 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候选键作为主键，便于提高基于主键的查询速度</a:t>
            </a:r>
            <a:endParaRPr lang="en-US" altLang="zh-CN" sz="20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—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不要选字符串型属性，如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varchar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、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datetime, e.g. </a:t>
            </a:r>
            <a:r>
              <a:rPr lang="en-US" altLang="zh-CN" sz="2000" dirty="0" err="1">
                <a:latin typeface="+mn-lt"/>
                <a:ea typeface="微软雅黑 Light" panose="020B0502040204020203" pitchFamily="34" charset="-122"/>
              </a:rPr>
              <a:t>studentname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sz="2000" dirty="0" err="1">
                <a:latin typeface="+mn-lt"/>
                <a:ea typeface="微软雅黑 Light" panose="020B0502040204020203" pitchFamily="34" charset="-122"/>
              </a:rPr>
              <a:t>instructorName</a:t>
            </a:r>
            <a:endParaRPr lang="zh-CN" altLang="en-US" sz="2000" dirty="0">
              <a:latin typeface="+mn-lt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2842</Words>
  <Application>Microsoft Office PowerPoint</Application>
  <PresentationFormat>宽屏</PresentationFormat>
  <Paragraphs>352</Paragraphs>
  <Slides>34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Monotype Sorts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主题</vt:lpstr>
      <vt:lpstr>PowerPoint 演示文稿</vt:lpstr>
      <vt:lpstr>Outline</vt:lpstr>
      <vt:lpstr>2.1 Structure of Relational Databases</vt:lpstr>
      <vt:lpstr>Relational Model Definition</vt:lpstr>
      <vt:lpstr>Attributes</vt:lpstr>
      <vt:lpstr>Relations are Unordered</vt:lpstr>
      <vt:lpstr>2.2 Database Schema</vt:lpstr>
      <vt:lpstr>2.3 Keys</vt:lpstr>
      <vt:lpstr>PowerPoint 演示文稿</vt:lpstr>
      <vt:lpstr>Foreign key</vt:lpstr>
      <vt:lpstr>Foreign key/Referential Integrity</vt:lpstr>
      <vt:lpstr>Foreign key/Referential Integrity</vt:lpstr>
      <vt:lpstr>2.4 Schema Diagram for University Database</vt:lpstr>
      <vt:lpstr>2.5 Relational Query Languages</vt:lpstr>
      <vt:lpstr>2.6 Relational Algebra </vt:lpstr>
      <vt:lpstr>Select Operation</vt:lpstr>
      <vt:lpstr>Select Operation (Cont.)</vt:lpstr>
      <vt:lpstr>Project Operation</vt:lpstr>
      <vt:lpstr>Project Operation Example</vt:lpstr>
      <vt:lpstr>Composition of Relational Operations</vt:lpstr>
      <vt:lpstr>Cartesian-Product Operation</vt:lpstr>
      <vt:lpstr>The  instructor  X  teaches  table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13910702762@139.com</cp:lastModifiedBy>
  <cp:revision>78</cp:revision>
  <dcterms:created xsi:type="dcterms:W3CDTF">2017-07-31T08:51:00Z</dcterms:created>
  <dcterms:modified xsi:type="dcterms:W3CDTF">2021-09-26T11:43:46Z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